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69" r:id="rId2"/>
    <p:sldId id="280" r:id="rId3"/>
    <p:sldId id="279" r:id="rId4"/>
    <p:sldId id="271" r:id="rId5"/>
    <p:sldId id="281" r:id="rId6"/>
    <p:sldId id="273" r:id="rId7"/>
    <p:sldId id="282" r:id="rId8"/>
    <p:sldId id="283" r:id="rId9"/>
    <p:sldId id="274" r:id="rId10"/>
    <p:sldId id="286" r:id="rId11"/>
    <p:sldId id="272" r:id="rId12"/>
    <p:sldId id="278" r:id="rId13"/>
    <p:sldId id="277" r:id="rId14"/>
    <p:sldId id="289" r:id="rId15"/>
    <p:sldId id="290" r:id="rId16"/>
    <p:sldId id="294" r:id="rId17"/>
    <p:sldId id="292" r:id="rId18"/>
    <p:sldId id="299" r:id="rId19"/>
    <p:sldId id="301" r:id="rId20"/>
    <p:sldId id="300" r:id="rId21"/>
    <p:sldId id="298" r:id="rId22"/>
    <p:sldId id="302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eber, Wendy (NIH/NCCIH) [E]" initials="WW([" lastIdx="3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11158F7-0263-426A-873E-CCBF08CEA297}" v="4081" dt="2019-03-30T01:39:55.04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>
      <p:cViewPr varScale="1">
        <p:scale>
          <a:sx n="175" d="100"/>
          <a:sy n="175" d="100"/>
        </p:scale>
        <p:origin x="1422" y="1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4168FC-D1C5-46D1-86B9-BCC5AEFE427F}" type="datetimeFigureOut">
              <a:rPr lang="en-US" smtClean="0"/>
              <a:t>3/30/2019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1B61A8-C2FB-453C-B1A6-78097845A2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009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B35B-70EF-4671-A339-FBA114548484}" type="datetimeFigureOut">
              <a:rPr lang="en-US" smtClean="0"/>
              <a:t>3/30/2019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EFE0E-E74F-4EBD-B115-F3DCFEE70F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B35B-70EF-4671-A339-FBA114548484}" type="datetimeFigureOut">
              <a:rPr lang="en-US" smtClean="0"/>
              <a:t>3/30/2019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EFE0E-E74F-4EBD-B115-F3DCFEE70F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B35B-70EF-4671-A339-FBA114548484}" type="datetimeFigureOut">
              <a:rPr lang="en-US" smtClean="0"/>
              <a:t>3/30/2019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EFE0E-E74F-4EBD-B115-F3DCFEE70F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B35B-70EF-4671-A339-FBA114548484}" type="datetimeFigureOut">
              <a:rPr lang="en-US" smtClean="0"/>
              <a:t>3/30/2019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EFE0E-E74F-4EBD-B115-F3DCFEE70F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B35B-70EF-4671-A339-FBA114548484}" type="datetimeFigureOut">
              <a:rPr lang="en-US" smtClean="0"/>
              <a:t>3/30/2019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EFE0E-E74F-4EBD-B115-F3DCFEE70F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B35B-70EF-4671-A339-FBA114548484}" type="datetimeFigureOut">
              <a:rPr lang="en-US" smtClean="0"/>
              <a:t>3/30/2019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EFE0E-E74F-4EBD-B115-F3DCFEE70F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B35B-70EF-4671-A339-FBA114548484}" type="datetimeFigureOut">
              <a:rPr lang="en-US" smtClean="0"/>
              <a:t>3/30/2019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EFE0E-E74F-4EBD-B115-F3DCFEE70F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B35B-70EF-4671-A339-FBA114548484}" type="datetimeFigureOut">
              <a:rPr lang="en-US" smtClean="0"/>
              <a:t>3/30/2019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EFE0E-E74F-4EBD-B115-F3DCFEE70F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B35B-70EF-4671-A339-FBA114548484}" type="datetimeFigureOut">
              <a:rPr lang="en-US" smtClean="0"/>
              <a:t>3/30/2019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EFE0E-E74F-4EBD-B115-F3DCFEE70F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B35B-70EF-4671-A339-FBA114548484}" type="datetimeFigureOut">
              <a:rPr lang="en-US" smtClean="0"/>
              <a:t>3/30/2019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EFE0E-E74F-4EBD-B115-F3DCFEE70FE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B35B-70EF-4671-A339-FBA114548484}" type="datetimeFigureOut">
              <a:rPr lang="en-US" smtClean="0"/>
              <a:t>3/30/2019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D4EFE0E-E74F-4EBD-B115-F3DCFEE70FE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FD4EFE0E-E74F-4EBD-B115-F3DCFEE70FEB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6ED5B35B-70EF-4671-A339-FBA114548484}" type="datetimeFigureOut">
              <a:rPr lang="en-US" smtClean="0"/>
              <a:t>3/30/2019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3.png"/><Relationship Id="rId7" Type="http://schemas.openxmlformats.org/officeDocument/2006/relationships/image" Target="../media/image9.jpeg"/><Relationship Id="rId12" Type="http://schemas.openxmlformats.org/officeDocument/2006/relationships/image" Target="../media/image14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emf"/><Relationship Id="rId11" Type="http://schemas.openxmlformats.org/officeDocument/2006/relationships/image" Target="../media/image13.tiff"/><Relationship Id="rId5" Type="http://schemas.openxmlformats.org/officeDocument/2006/relationships/image" Target="../media/image7.emf"/><Relationship Id="rId10" Type="http://schemas.openxmlformats.org/officeDocument/2006/relationships/image" Target="../media/image12.tiff"/><Relationship Id="rId4" Type="http://schemas.openxmlformats.org/officeDocument/2006/relationships/image" Target="../media/image4.png"/><Relationship Id="rId9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tiff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304799"/>
            <a:ext cx="7696200" cy="2056239"/>
          </a:xfrm>
        </p:spPr>
        <p:txBody>
          <a:bodyPr anchor="ctr">
            <a:noAutofit/>
          </a:bodyPr>
          <a:lstStyle/>
          <a:p>
            <a:pPr algn="ctr"/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/>
              <a:t>The APPROACH Trial:</a:t>
            </a:r>
            <a:br>
              <a:rPr lang="en-US" sz="3200" dirty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/>
              <a:t>Assessing Pain, Patient Reported Outcomes</a:t>
            </a:r>
            <a:br>
              <a:rPr lang="en-US" sz="3200" dirty="0"/>
            </a:br>
            <a:r>
              <a:rPr lang="en-US" sz="3200" dirty="0"/>
              <a:t>and Complementary &amp; Integrative Health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514600"/>
            <a:ext cx="7924800" cy="4191000"/>
          </a:xfrm>
        </p:spPr>
        <p:txBody>
          <a:bodyPr>
            <a:normAutofit/>
          </a:bodyPr>
          <a:lstStyle/>
          <a:p>
            <a:pPr algn="ctr"/>
            <a:endParaRPr lang="en-US" dirty="0"/>
          </a:p>
          <a:p>
            <a:pPr algn="ctr"/>
            <a:r>
              <a:rPr lang="en-US" dirty="0"/>
              <a:t>12</a:t>
            </a:r>
            <a:r>
              <a:rPr lang="en-US" baseline="30000" dirty="0"/>
              <a:t>th</a:t>
            </a:r>
            <a:r>
              <a:rPr lang="en-US" dirty="0"/>
              <a:t> Annual Conference on Statistical Issues in Clinical Trials</a:t>
            </a:r>
          </a:p>
          <a:p>
            <a:pPr algn="ctr"/>
            <a:r>
              <a:rPr lang="en-US" dirty="0"/>
              <a:t>Center for Clinical Epidemiology and Biostatistics – U Penn</a:t>
            </a:r>
          </a:p>
          <a:p>
            <a:pPr algn="ctr"/>
            <a:r>
              <a:rPr lang="en-US" dirty="0"/>
              <a:t>April 17, 2019</a:t>
            </a:r>
          </a:p>
          <a:p>
            <a:pPr algn="ctr"/>
            <a:endParaRPr lang="en-US" dirty="0"/>
          </a:p>
          <a:p>
            <a:pPr algn="ctr"/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Steve Zeliadt, PhD</a:t>
            </a:r>
          </a:p>
          <a:p>
            <a:pPr algn="ctr"/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University of Washington</a:t>
            </a:r>
          </a:p>
          <a:p>
            <a:pPr algn="ctr"/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VA Center of Innovation for Veteran-Centered &amp; Value-Driven Care</a:t>
            </a:r>
          </a:p>
          <a:p>
            <a:pPr algn="ctr"/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Seattle, WA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DBB73E4-01D6-4809-AB91-871D3CB0485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183819"/>
            <a:ext cx="1350085" cy="587288"/>
          </a:xfrm>
          <a:prstGeom prst="rect">
            <a:avLst/>
          </a:prstGeom>
        </p:spPr>
      </p:pic>
      <p:pic>
        <p:nvPicPr>
          <p:cNvPr id="1028" name="Picture 4" descr="Image result for VHA image">
            <a:extLst>
              <a:ext uri="{FF2B5EF4-FFF2-40B4-BE49-F238E27FC236}">
                <a16:creationId xmlns:a16="http://schemas.microsoft.com/office/drawing/2014/main" id="{27282253-64BD-48F9-85A0-236AA61B4D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8493" y="6098107"/>
            <a:ext cx="2129814" cy="761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oin_final 1-15-14">
            <a:extLst>
              <a:ext uri="{FF2B5EF4-FFF2-40B4-BE49-F238E27FC236}">
                <a16:creationId xmlns:a16="http://schemas.microsoft.com/office/drawing/2014/main" id="{1FEF427F-41E2-4FCB-A8F4-156A519208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1998" y="6237209"/>
            <a:ext cx="1571188" cy="533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85049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Autofit/>
          </a:bodyPr>
          <a:lstStyle/>
          <a:p>
            <a:pPr algn="ctr"/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/>
              <a:t>2016 Comprehensive Addiction </a:t>
            </a:r>
            <a:br>
              <a:rPr lang="en-US" sz="3200" dirty="0"/>
            </a:br>
            <a:r>
              <a:rPr lang="en-US" sz="3200" dirty="0"/>
              <a:t>&amp; Recovery Act (CARA)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</p:txBody>
      </p:sp>
      <p:pic>
        <p:nvPicPr>
          <p:cNvPr id="1028" name="Picture 4" descr="Image result for VHA image">
            <a:extLst>
              <a:ext uri="{FF2B5EF4-FFF2-40B4-BE49-F238E27FC236}">
                <a16:creationId xmlns:a16="http://schemas.microsoft.com/office/drawing/2014/main" id="{27282253-64BD-48F9-85A0-236AA61B4D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8493" y="6098107"/>
            <a:ext cx="2129814" cy="761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oin_final 1-15-14">
            <a:extLst>
              <a:ext uri="{FF2B5EF4-FFF2-40B4-BE49-F238E27FC236}">
                <a16:creationId xmlns:a16="http://schemas.microsoft.com/office/drawing/2014/main" id="{1FEF427F-41E2-4FCB-A8F4-156A519208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1998" y="6237209"/>
            <a:ext cx="1571188" cy="533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A0996CCD-C063-40E6-81B9-875BB60F95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7620000" cy="4800600"/>
          </a:xfrm>
        </p:spPr>
        <p:txBody>
          <a:bodyPr>
            <a:normAutofit/>
          </a:bodyPr>
          <a:lstStyle/>
          <a:p>
            <a:r>
              <a:rPr lang="en-US" sz="2400" dirty="0"/>
              <a:t>Key goal to increase CIH utilization</a:t>
            </a:r>
          </a:p>
          <a:p>
            <a:pPr lvl="1"/>
            <a:r>
              <a:rPr lang="en-US" dirty="0"/>
              <a:t>5 main types: yoga, Tai Chi, mindfulness, acupuncture &amp; chiropractic </a:t>
            </a:r>
          </a:p>
          <a:p>
            <a:pPr lvl="1"/>
            <a:r>
              <a:rPr lang="en-US" dirty="0"/>
              <a:t>18 Flagship sites receiving $5+ million each to hire CIH and well being providers/coaches </a:t>
            </a:r>
          </a:p>
          <a:p>
            <a:pPr lvl="1"/>
            <a:r>
              <a:rPr lang="en-US" dirty="0"/>
              <a:t>Financial incentives associated with Veterans receiving 10+ CIH visits (bump in a Medical Center’s capitated allocation)</a:t>
            </a:r>
          </a:p>
          <a:p>
            <a:pPr lvl="1"/>
            <a:r>
              <a:rPr lang="en-US" dirty="0"/>
              <a:t>Network director performance plan (e.g. director pay incentives)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Surveys with Veterans – 52% are using some CIH (44% inside VA)</a:t>
            </a:r>
          </a:p>
          <a:p>
            <a:pPr marL="2103120" lvl="8" indent="0">
              <a:buNone/>
            </a:pPr>
            <a:r>
              <a:rPr lang="en-US" dirty="0"/>
              <a:t>                                                                                        Taylor et al, JGIM, 2019</a:t>
            </a:r>
          </a:p>
          <a:p>
            <a:pPr marL="411480" lvl="1" indent="0">
              <a:buNone/>
            </a:pPr>
            <a:endParaRPr lang="en-US" dirty="0"/>
          </a:p>
          <a:p>
            <a:endParaRPr lang="en-US" dirty="0"/>
          </a:p>
          <a:p>
            <a:endParaRPr lang="en-US" sz="2400" dirty="0"/>
          </a:p>
        </p:txBody>
      </p:sp>
      <p:grpSp>
        <p:nvGrpSpPr>
          <p:cNvPr id="7" name="Group 4">
            <a:extLst>
              <a:ext uri="{FF2B5EF4-FFF2-40B4-BE49-F238E27FC236}">
                <a16:creationId xmlns:a16="http://schemas.microsoft.com/office/drawing/2014/main" id="{D870E611-8102-4F01-9BF2-F5D965F8A856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6200" y="5358238"/>
            <a:ext cx="1401495" cy="1499762"/>
            <a:chOff x="310" y="899"/>
            <a:chExt cx="2068" cy="2213"/>
          </a:xfrm>
        </p:grpSpPr>
        <p:sp>
          <p:nvSpPr>
            <p:cNvPr id="9" name="AutoShape 3">
              <a:extLst>
                <a:ext uri="{FF2B5EF4-FFF2-40B4-BE49-F238E27FC236}">
                  <a16:creationId xmlns:a16="http://schemas.microsoft.com/office/drawing/2014/main" id="{F8BDDBA7-B734-4CF3-A9DA-8EF5F878B0CE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310" y="899"/>
              <a:ext cx="2068" cy="2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0" name="Picture 5">
              <a:extLst>
                <a:ext uri="{FF2B5EF4-FFF2-40B4-BE49-F238E27FC236}">
                  <a16:creationId xmlns:a16="http://schemas.microsoft.com/office/drawing/2014/main" id="{265EC222-BB46-4237-BE53-F67D726EA26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" y="899"/>
              <a:ext cx="2071" cy="2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1" name="Group 8">
            <a:extLst>
              <a:ext uri="{FF2B5EF4-FFF2-40B4-BE49-F238E27FC236}">
                <a16:creationId xmlns:a16="http://schemas.microsoft.com/office/drawing/2014/main" id="{60A72F60-FD87-4DD4-8431-0241DC31BF05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676400" y="5351581"/>
            <a:ext cx="1162159" cy="1493051"/>
            <a:chOff x="364" y="2220"/>
            <a:chExt cx="1440" cy="1850"/>
          </a:xfrm>
        </p:grpSpPr>
        <p:sp>
          <p:nvSpPr>
            <p:cNvPr id="12" name="AutoShape 7">
              <a:extLst>
                <a:ext uri="{FF2B5EF4-FFF2-40B4-BE49-F238E27FC236}">
                  <a16:creationId xmlns:a16="http://schemas.microsoft.com/office/drawing/2014/main" id="{61BBB45B-4034-4EA7-9A4E-80CEEC3F1781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364" y="2220"/>
              <a:ext cx="1440" cy="1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4" name="Picture 9">
              <a:extLst>
                <a:ext uri="{FF2B5EF4-FFF2-40B4-BE49-F238E27FC236}">
                  <a16:creationId xmlns:a16="http://schemas.microsoft.com/office/drawing/2014/main" id="{617C372C-0D86-491F-9149-F1B8BC28827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" y="2220"/>
              <a:ext cx="1442" cy="18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43606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Autofit/>
          </a:bodyPr>
          <a:lstStyle/>
          <a:p>
            <a:pPr algn="ctr"/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/>
              <a:t>VA Leadership -&gt; Health System Hypothesis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DBB73E4-01D6-4809-AB91-871D3CB0485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183819"/>
            <a:ext cx="1350085" cy="587288"/>
          </a:xfrm>
          <a:prstGeom prst="rect">
            <a:avLst/>
          </a:prstGeom>
        </p:spPr>
      </p:pic>
      <p:pic>
        <p:nvPicPr>
          <p:cNvPr id="1028" name="Picture 4" descr="Image result for VHA image">
            <a:extLst>
              <a:ext uri="{FF2B5EF4-FFF2-40B4-BE49-F238E27FC236}">
                <a16:creationId xmlns:a16="http://schemas.microsoft.com/office/drawing/2014/main" id="{27282253-64BD-48F9-85A0-236AA61B4D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8493" y="6098107"/>
            <a:ext cx="2129814" cy="761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oin_final 1-15-14">
            <a:extLst>
              <a:ext uri="{FF2B5EF4-FFF2-40B4-BE49-F238E27FC236}">
                <a16:creationId xmlns:a16="http://schemas.microsoft.com/office/drawing/2014/main" id="{1FEF427F-41E2-4FCB-A8F4-156A519208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1998" y="6237209"/>
            <a:ext cx="1571188" cy="533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A0996CCD-C063-40E6-81B9-875BB60F95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7620000" cy="4800600"/>
          </a:xfrm>
        </p:spPr>
        <p:txBody>
          <a:bodyPr>
            <a:normAutofit/>
          </a:bodyPr>
          <a:lstStyle/>
          <a:p>
            <a:r>
              <a:rPr lang="en-US" sz="2400" dirty="0"/>
              <a:t>What is the role of CIH within Health Systems?</a:t>
            </a:r>
          </a:p>
          <a:p>
            <a:r>
              <a:rPr lang="en-US" sz="2400" dirty="0">
                <a:solidFill>
                  <a:srgbClr val="FF0000"/>
                </a:solidFill>
              </a:rPr>
              <a:t>Not looking for evidence about which single CIH modality performs best</a:t>
            </a:r>
          </a:p>
          <a:p>
            <a:r>
              <a:rPr lang="en-US" sz="2400" dirty="0">
                <a:solidFill>
                  <a:srgbClr val="FF0000"/>
                </a:solidFill>
              </a:rPr>
              <a:t>VA Leadership does </a:t>
            </a:r>
            <a:r>
              <a:rPr lang="en-US" sz="2400" b="1" u="sng" dirty="0">
                <a:solidFill>
                  <a:srgbClr val="FF0000"/>
                </a:solidFill>
              </a:rPr>
              <a:t>not support</a:t>
            </a:r>
            <a:r>
              <a:rPr lang="en-US" sz="2400" dirty="0">
                <a:solidFill>
                  <a:srgbClr val="FF0000"/>
                </a:solidFill>
              </a:rPr>
              <a:t> randomizing to specific types of CIH  – interferes with Veteran choice</a:t>
            </a:r>
          </a:p>
          <a:p>
            <a:r>
              <a:rPr lang="en-US" dirty="0"/>
              <a:t>“A critical question for the field is whether adding self-care strategies to practitioner-delivered CIH increases effectiveness of pain management”</a:t>
            </a:r>
          </a:p>
          <a:p>
            <a:r>
              <a:rPr lang="en-US" dirty="0"/>
              <a:t>Three arm trial:</a:t>
            </a:r>
          </a:p>
          <a:p>
            <a:pPr lvl="1"/>
            <a:r>
              <a:rPr lang="en-US" dirty="0"/>
              <a:t>Practitioner-delivered only (acupuncture/chiropractic)</a:t>
            </a:r>
          </a:p>
          <a:p>
            <a:pPr lvl="1"/>
            <a:r>
              <a:rPr lang="en-US" dirty="0"/>
              <a:t>Self-care only (yoga, Tai Chi, mindfulness)</a:t>
            </a:r>
          </a:p>
          <a:p>
            <a:pPr lvl="1"/>
            <a:r>
              <a:rPr lang="en-US" dirty="0"/>
              <a:t>Dual care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631300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Autofit/>
          </a:bodyPr>
          <a:lstStyle/>
          <a:p>
            <a:pPr algn="ctr"/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/>
              <a:t>CIH Patterns (FY 18)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DBB73E4-01D6-4809-AB91-871D3CB0485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183819"/>
            <a:ext cx="1350085" cy="587288"/>
          </a:xfrm>
          <a:prstGeom prst="rect">
            <a:avLst/>
          </a:prstGeom>
        </p:spPr>
      </p:pic>
      <p:pic>
        <p:nvPicPr>
          <p:cNvPr id="1028" name="Picture 4" descr="Image result for VHA image">
            <a:extLst>
              <a:ext uri="{FF2B5EF4-FFF2-40B4-BE49-F238E27FC236}">
                <a16:creationId xmlns:a16="http://schemas.microsoft.com/office/drawing/2014/main" id="{27282253-64BD-48F9-85A0-236AA61B4D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8493" y="6098107"/>
            <a:ext cx="2129814" cy="761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oin_final 1-15-14">
            <a:extLst>
              <a:ext uri="{FF2B5EF4-FFF2-40B4-BE49-F238E27FC236}">
                <a16:creationId xmlns:a16="http://schemas.microsoft.com/office/drawing/2014/main" id="{1FEF427F-41E2-4FCB-A8F4-156A519208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1998" y="6237209"/>
            <a:ext cx="1571188" cy="533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FAF60301-F268-4105-BF50-411916B94E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8946392"/>
              </p:ext>
            </p:extLst>
          </p:nvPr>
        </p:nvGraphicFramePr>
        <p:xfrm>
          <a:off x="381000" y="1143000"/>
          <a:ext cx="7467600" cy="466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6800">
                  <a:extLst>
                    <a:ext uri="{9D8B030D-6E8A-4147-A177-3AD203B41FA5}">
                      <a16:colId xmlns:a16="http://schemas.microsoft.com/office/drawing/2014/main" val="3338316884"/>
                    </a:ext>
                  </a:extLst>
                </a:gridCol>
                <a:gridCol w="1920240">
                  <a:extLst>
                    <a:ext uri="{9D8B030D-6E8A-4147-A177-3AD203B41FA5}">
                      <a16:colId xmlns:a16="http://schemas.microsoft.com/office/drawing/2014/main" val="868393808"/>
                    </a:ext>
                  </a:extLst>
                </a:gridCol>
                <a:gridCol w="1493520">
                  <a:extLst>
                    <a:ext uri="{9D8B030D-6E8A-4147-A177-3AD203B41FA5}">
                      <a16:colId xmlns:a16="http://schemas.microsoft.com/office/drawing/2014/main" val="633465260"/>
                    </a:ext>
                  </a:extLst>
                </a:gridCol>
                <a:gridCol w="1493520">
                  <a:extLst>
                    <a:ext uri="{9D8B030D-6E8A-4147-A177-3AD203B41FA5}">
                      <a16:colId xmlns:a16="http://schemas.microsoft.com/office/drawing/2014/main" val="3634545922"/>
                    </a:ext>
                  </a:extLst>
                </a:gridCol>
                <a:gridCol w="1493520">
                  <a:extLst>
                    <a:ext uri="{9D8B030D-6E8A-4147-A177-3AD203B41FA5}">
                      <a16:colId xmlns:a16="http://schemas.microsoft.com/office/drawing/2014/main" val="3703384952"/>
                    </a:ext>
                  </a:extLst>
                </a:gridCol>
              </a:tblGrid>
              <a:tr h="621308">
                <a:tc>
                  <a:txBody>
                    <a:bodyPr/>
                    <a:lstStyle/>
                    <a:p>
                      <a:r>
                        <a:rPr lang="en-US" dirty="0"/>
                        <a:t>    Site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Individuals with CIH use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 Dual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Practitioner Only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Self-care Only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0726631"/>
                  </a:ext>
                </a:extLst>
              </a:tr>
              <a:tr h="422870">
                <a:tc>
                  <a:txBody>
                    <a:bodyPr/>
                    <a:lstStyle/>
                    <a:p>
                      <a:r>
                        <a:rPr lang="en-US" dirty="0"/>
                        <a:t>Boston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652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5175274"/>
                  </a:ext>
                </a:extLst>
              </a:tr>
              <a:tr h="422870">
                <a:tc>
                  <a:txBody>
                    <a:bodyPr/>
                    <a:lstStyle/>
                    <a:p>
                      <a:r>
                        <a:rPr lang="en-US" dirty="0"/>
                        <a:t>Tampa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2858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3637687"/>
                  </a:ext>
                </a:extLst>
              </a:tr>
              <a:tr h="422870">
                <a:tc>
                  <a:txBody>
                    <a:bodyPr/>
                    <a:lstStyle/>
                    <a:p>
                      <a:r>
                        <a:rPr lang="en-US" dirty="0"/>
                        <a:t>Atlanta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1577579"/>
                  </a:ext>
                </a:extLst>
              </a:tr>
              <a:tr h="422870">
                <a:tc>
                  <a:txBody>
                    <a:bodyPr/>
                    <a:lstStyle/>
                    <a:p>
                      <a:r>
                        <a:rPr lang="en-US" dirty="0"/>
                        <a:t>Saginaw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70190"/>
                  </a:ext>
                </a:extLst>
              </a:tr>
              <a:tr h="422870">
                <a:tc>
                  <a:txBody>
                    <a:bodyPr/>
                    <a:lstStyle/>
                    <a:p>
                      <a:r>
                        <a:rPr lang="en-US" dirty="0"/>
                        <a:t>St. Louis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2298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3934033"/>
                  </a:ext>
                </a:extLst>
              </a:tr>
              <a:tr h="422870">
                <a:tc>
                  <a:txBody>
                    <a:bodyPr/>
                    <a:lstStyle/>
                    <a:p>
                      <a:r>
                        <a:rPr lang="en-US" dirty="0"/>
                        <a:t>East Orange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883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8466280"/>
                  </a:ext>
                </a:extLst>
              </a:tr>
              <a:tr h="422870">
                <a:tc>
                  <a:txBody>
                    <a:bodyPr/>
                    <a:lstStyle/>
                    <a:p>
                      <a:r>
                        <a:rPr lang="en-US" dirty="0"/>
                        <a:t>Tucson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1759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3554350"/>
                  </a:ext>
                </a:extLst>
              </a:tr>
              <a:tr h="422870">
                <a:tc>
                  <a:txBody>
                    <a:bodyPr/>
                    <a:lstStyle/>
                    <a:p>
                      <a:r>
                        <a:rPr lang="en-US" dirty="0"/>
                        <a:t>SLC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3763290"/>
                  </a:ext>
                </a:extLst>
              </a:tr>
              <a:tr h="422870">
                <a:tc>
                  <a:txBody>
                    <a:bodyPr/>
                    <a:lstStyle/>
                    <a:p>
                      <a:r>
                        <a:rPr lang="en-US" b="1" dirty="0"/>
                        <a:t>Overall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10,892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79%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43459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5381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Autofit/>
          </a:bodyPr>
          <a:lstStyle/>
          <a:p>
            <a:pPr algn="ctr"/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/>
              <a:t>Alternatives to Treatment Randomization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DBB73E4-01D6-4809-AB91-871D3CB0485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183819"/>
            <a:ext cx="1350085" cy="587288"/>
          </a:xfrm>
          <a:prstGeom prst="rect">
            <a:avLst/>
          </a:prstGeom>
        </p:spPr>
      </p:pic>
      <p:pic>
        <p:nvPicPr>
          <p:cNvPr id="1028" name="Picture 4" descr="Image result for VHA image">
            <a:extLst>
              <a:ext uri="{FF2B5EF4-FFF2-40B4-BE49-F238E27FC236}">
                <a16:creationId xmlns:a16="http://schemas.microsoft.com/office/drawing/2014/main" id="{27282253-64BD-48F9-85A0-236AA61B4D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8493" y="6098107"/>
            <a:ext cx="2129814" cy="761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oin_final 1-15-14">
            <a:extLst>
              <a:ext uri="{FF2B5EF4-FFF2-40B4-BE49-F238E27FC236}">
                <a16:creationId xmlns:a16="http://schemas.microsoft.com/office/drawing/2014/main" id="{1FEF427F-41E2-4FCB-A8F4-156A519208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1998" y="6237209"/>
            <a:ext cx="1571188" cy="533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A0996CCD-C063-40E6-81B9-875BB60F95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900" y="1436609"/>
            <a:ext cx="7620000" cy="4800600"/>
          </a:xfrm>
        </p:spPr>
        <p:txBody>
          <a:bodyPr>
            <a:normAutofit/>
          </a:bodyPr>
          <a:lstStyle/>
          <a:p>
            <a:r>
              <a:rPr lang="en-US" sz="2400" dirty="0"/>
              <a:t>Endogeneity problem without randomization</a:t>
            </a:r>
          </a:p>
          <a:p>
            <a:pPr lvl="1"/>
            <a:r>
              <a:rPr lang="en-US" sz="2200" dirty="0"/>
              <a:t>Treatment may be correlated with error </a:t>
            </a:r>
          </a:p>
          <a:p>
            <a:r>
              <a:rPr lang="en-US" sz="2400" dirty="0"/>
              <a:t>Instrumental variable/two-stage predictor substitution</a:t>
            </a:r>
          </a:p>
          <a:p>
            <a:pPr lvl="1"/>
            <a:r>
              <a:rPr lang="en-US" sz="2200" dirty="0"/>
              <a:t>IV influences treatment choice </a:t>
            </a:r>
          </a:p>
          <a:p>
            <a:pPr lvl="1"/>
            <a:r>
              <a:rPr lang="en-US" sz="2200" dirty="0"/>
              <a:t>IV is </a:t>
            </a:r>
            <a:r>
              <a:rPr lang="en-US" sz="2200" u="sng" dirty="0"/>
              <a:t>unrelated</a:t>
            </a:r>
            <a:r>
              <a:rPr lang="en-US" sz="2200" dirty="0"/>
              <a:t> to outcome (except through treatment) </a:t>
            </a:r>
          </a:p>
          <a:p>
            <a:pPr marL="777240" lvl="2" indent="0">
              <a:buNone/>
            </a:pPr>
            <a:r>
              <a:rPr lang="en-US" dirty="0"/>
              <a:t>e.g. Exogenous shift in treatment</a:t>
            </a:r>
          </a:p>
          <a:p>
            <a:r>
              <a:rPr lang="en-US" sz="2400" dirty="0"/>
              <a:t>IV allows estimation of Local Average Treatment Effect</a:t>
            </a:r>
          </a:p>
          <a:p>
            <a:pPr lvl="1"/>
            <a:r>
              <a:rPr lang="en-US" sz="2200" dirty="0"/>
              <a:t>“the treatment effect among those marginal individuals whose treatment statuses would likely change with a change in the instrument” (</a:t>
            </a:r>
            <a:r>
              <a:rPr lang="en-US" sz="2200" dirty="0" err="1"/>
              <a:t>Imbens</a:t>
            </a:r>
            <a:r>
              <a:rPr lang="en-US" sz="2200" dirty="0"/>
              <a:t> &amp; Angrist 1994)</a:t>
            </a:r>
          </a:p>
          <a:p>
            <a:pPr lvl="2"/>
            <a:endParaRPr lang="en-US" sz="2000" dirty="0"/>
          </a:p>
          <a:p>
            <a:pPr lvl="1"/>
            <a:endParaRPr lang="en-US" sz="2200" dirty="0"/>
          </a:p>
          <a:p>
            <a:endParaRPr lang="en-US" sz="2400" dirty="0"/>
          </a:p>
          <a:p>
            <a:endParaRPr lang="en-US" sz="2400" dirty="0"/>
          </a:p>
          <a:p>
            <a:endParaRPr lang="en-US" dirty="0"/>
          </a:p>
          <a:p>
            <a:endParaRPr lang="en-US" sz="2400" dirty="0"/>
          </a:p>
        </p:txBody>
      </p:sp>
      <p:grpSp>
        <p:nvGrpSpPr>
          <p:cNvPr id="3" name="Group 4">
            <a:extLst>
              <a:ext uri="{FF2B5EF4-FFF2-40B4-BE49-F238E27FC236}">
                <a16:creationId xmlns:a16="http://schemas.microsoft.com/office/drawing/2014/main" id="{9A6DDAFD-A14A-4C2C-9A60-884CB3FCA8FA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08386" y="5476155"/>
            <a:ext cx="7924800" cy="411163"/>
            <a:chOff x="216" y="3468"/>
            <a:chExt cx="4992" cy="259"/>
          </a:xfrm>
        </p:grpSpPr>
        <p:sp>
          <p:nvSpPr>
            <p:cNvPr id="7" name="AutoShape 3">
              <a:extLst>
                <a:ext uri="{FF2B5EF4-FFF2-40B4-BE49-F238E27FC236}">
                  <a16:creationId xmlns:a16="http://schemas.microsoft.com/office/drawing/2014/main" id="{E25D31F1-989F-4380-A22A-5D59291D9A17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16" y="3468"/>
              <a:ext cx="4992" cy="2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2053" name="Picture 5">
              <a:extLst>
                <a:ext uri="{FF2B5EF4-FFF2-40B4-BE49-F238E27FC236}">
                  <a16:creationId xmlns:a16="http://schemas.microsoft.com/office/drawing/2014/main" id="{CD676E22-4873-42A3-BE5D-981FA0D47DC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" y="3468"/>
              <a:ext cx="4999" cy="2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52AEECAD-643B-4582-BB26-CFC18D152303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867400" y="1828800"/>
            <a:ext cx="1349375" cy="439738"/>
            <a:chOff x="3696" y="1270"/>
            <a:chExt cx="850" cy="277"/>
          </a:xfrm>
        </p:grpSpPr>
        <p:sp>
          <p:nvSpPr>
            <p:cNvPr id="10" name="AutoShape 7">
              <a:extLst>
                <a:ext uri="{FF2B5EF4-FFF2-40B4-BE49-F238E27FC236}">
                  <a16:creationId xmlns:a16="http://schemas.microsoft.com/office/drawing/2014/main" id="{BB97835D-3BA3-4350-834A-ACB17242A233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3696" y="1270"/>
              <a:ext cx="850" cy="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2057" name="Picture 9">
              <a:extLst>
                <a:ext uri="{FF2B5EF4-FFF2-40B4-BE49-F238E27FC236}">
                  <a16:creationId xmlns:a16="http://schemas.microsoft.com/office/drawing/2014/main" id="{59699362-601B-4B01-8830-731C3A72CC6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6" y="1270"/>
              <a:ext cx="857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1873802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867201"/>
          </a:xfrm>
        </p:spPr>
        <p:txBody>
          <a:bodyPr anchor="ctr">
            <a:noAutofit/>
          </a:bodyPr>
          <a:lstStyle/>
          <a:p>
            <a:pPr algn="ctr"/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/>
              <a:t>CIH &amp; Dual CIH Incentives/Nudges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DBB73E4-01D6-4809-AB91-871D3CB0485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183819"/>
            <a:ext cx="1350085" cy="587288"/>
          </a:xfrm>
          <a:prstGeom prst="rect">
            <a:avLst/>
          </a:prstGeom>
        </p:spPr>
      </p:pic>
      <p:pic>
        <p:nvPicPr>
          <p:cNvPr id="1028" name="Picture 4" descr="Image result for VHA image">
            <a:extLst>
              <a:ext uri="{FF2B5EF4-FFF2-40B4-BE49-F238E27FC236}">
                <a16:creationId xmlns:a16="http://schemas.microsoft.com/office/drawing/2014/main" id="{27282253-64BD-48F9-85A0-236AA61B4D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8493" y="6098107"/>
            <a:ext cx="2129814" cy="761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oin_final 1-15-14">
            <a:extLst>
              <a:ext uri="{FF2B5EF4-FFF2-40B4-BE49-F238E27FC236}">
                <a16:creationId xmlns:a16="http://schemas.microsoft.com/office/drawing/2014/main" id="{1FEF427F-41E2-4FCB-A8F4-156A519208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1998" y="6237209"/>
            <a:ext cx="1571188" cy="533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A0996CCD-C063-40E6-81B9-875BB60F95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05385"/>
            <a:ext cx="7620000" cy="480060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endParaRPr lang="en-US" dirty="0"/>
          </a:p>
          <a:p>
            <a:r>
              <a:rPr lang="en-US" dirty="0"/>
              <a:t>Many initiatives being tested in the field:</a:t>
            </a:r>
          </a:p>
          <a:p>
            <a:pPr lvl="1"/>
            <a:r>
              <a:rPr lang="en-US" dirty="0"/>
              <a:t>Pre-acupuncture class – includes exposure to Tai Chi</a:t>
            </a:r>
          </a:p>
          <a:p>
            <a:pPr lvl="1"/>
            <a:r>
              <a:rPr lang="en-US" dirty="0"/>
              <a:t>“Pain academy” that emphasizes multiple CIH modalities</a:t>
            </a:r>
          </a:p>
          <a:p>
            <a:pPr lvl="1"/>
            <a:r>
              <a:rPr lang="en-US" dirty="0"/>
              <a:t>Chiropractor strongly advocates for yoga/provides introduction</a:t>
            </a:r>
          </a:p>
          <a:p>
            <a:pPr lvl="1"/>
            <a:r>
              <a:rPr lang="en-US" dirty="0"/>
              <a:t>Develop an initial pain treatment plan that includes multiple CIH modalities</a:t>
            </a:r>
          </a:p>
          <a:p>
            <a:pPr lvl="1"/>
            <a:r>
              <a:rPr lang="en-US" dirty="0"/>
              <a:t>Passport stamp book where Veteran receives massage for attending 10 CIH activities</a:t>
            </a:r>
          </a:p>
          <a:p>
            <a:pPr lvl="1"/>
            <a:r>
              <a:rPr lang="en-US" dirty="0"/>
              <a:t>Incentivize acupuncture participation (scheduling priority/avoiding wait times for acupuncture) if participate in yoga/Tai Chi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766753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867201"/>
          </a:xfrm>
        </p:spPr>
        <p:txBody>
          <a:bodyPr anchor="ctr">
            <a:noAutofit/>
          </a:bodyPr>
          <a:lstStyle/>
          <a:p>
            <a:pPr algn="ctr"/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/>
              <a:t>Randomizing/Structuring Nudges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DBB73E4-01D6-4809-AB91-871D3CB0485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183819"/>
            <a:ext cx="1350085" cy="587288"/>
          </a:xfrm>
          <a:prstGeom prst="rect">
            <a:avLst/>
          </a:prstGeom>
        </p:spPr>
      </p:pic>
      <p:pic>
        <p:nvPicPr>
          <p:cNvPr id="1028" name="Picture 4" descr="Image result for VHA image">
            <a:extLst>
              <a:ext uri="{FF2B5EF4-FFF2-40B4-BE49-F238E27FC236}">
                <a16:creationId xmlns:a16="http://schemas.microsoft.com/office/drawing/2014/main" id="{27282253-64BD-48F9-85A0-236AA61B4D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8493" y="6098107"/>
            <a:ext cx="2129814" cy="761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oin_final 1-15-14">
            <a:extLst>
              <a:ext uri="{FF2B5EF4-FFF2-40B4-BE49-F238E27FC236}">
                <a16:creationId xmlns:a16="http://schemas.microsoft.com/office/drawing/2014/main" id="{1FEF427F-41E2-4FCB-A8F4-156A519208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1998" y="6237209"/>
            <a:ext cx="1571188" cy="533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A0996CCD-C063-40E6-81B9-875BB60F95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05385"/>
            <a:ext cx="7620000" cy="4800600"/>
          </a:xfrm>
        </p:spPr>
        <p:txBody>
          <a:bodyPr>
            <a:normAutofit/>
          </a:bodyPr>
          <a:lstStyle/>
          <a:p>
            <a:r>
              <a:rPr lang="en-US" sz="2400" dirty="0"/>
              <a:t>Interest in testing effectiveness of nudges</a:t>
            </a:r>
            <a:endParaRPr lang="en-US" dirty="0"/>
          </a:p>
          <a:p>
            <a:r>
              <a:rPr lang="en-US" dirty="0"/>
              <a:t>Business case for clinics not to offer nudges haphazardly</a:t>
            </a:r>
          </a:p>
          <a:p>
            <a:pPr lvl="1"/>
            <a:r>
              <a:rPr lang="en-US" dirty="0"/>
              <a:t>Pragmatic structuring of nudges when randomization isn’t possible (e.g. offer only through specific clinics, only on Fridays)</a:t>
            </a:r>
          </a:p>
          <a:p>
            <a:endParaRPr lang="en-US" dirty="0"/>
          </a:p>
          <a:p>
            <a:r>
              <a:rPr lang="en-US" dirty="0"/>
              <a:t>Receipt of nudge = 0/1 Instrumental Variable</a:t>
            </a:r>
          </a:p>
          <a:p>
            <a:r>
              <a:rPr lang="en-US" dirty="0"/>
              <a:t>LATE: Focus on marginal patient induced to use dual care by nudges who wouldn’t otherwise have used dual care</a:t>
            </a:r>
          </a:p>
          <a:p>
            <a:endParaRPr lang="en-US" sz="2400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4335AC5-8AB1-469D-8ED4-AE90D4C29D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0784901"/>
              </p:ext>
            </p:extLst>
          </p:nvPr>
        </p:nvGraphicFramePr>
        <p:xfrm>
          <a:off x="533400" y="4724400"/>
          <a:ext cx="7467600" cy="10629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6800">
                  <a:extLst>
                    <a:ext uri="{9D8B030D-6E8A-4147-A177-3AD203B41FA5}">
                      <a16:colId xmlns:a16="http://schemas.microsoft.com/office/drawing/2014/main" val="2808089081"/>
                    </a:ext>
                  </a:extLst>
                </a:gridCol>
                <a:gridCol w="1920240">
                  <a:extLst>
                    <a:ext uri="{9D8B030D-6E8A-4147-A177-3AD203B41FA5}">
                      <a16:colId xmlns:a16="http://schemas.microsoft.com/office/drawing/2014/main" val="84009032"/>
                    </a:ext>
                  </a:extLst>
                </a:gridCol>
                <a:gridCol w="1493520">
                  <a:extLst>
                    <a:ext uri="{9D8B030D-6E8A-4147-A177-3AD203B41FA5}">
                      <a16:colId xmlns:a16="http://schemas.microsoft.com/office/drawing/2014/main" val="4174468871"/>
                    </a:ext>
                  </a:extLst>
                </a:gridCol>
                <a:gridCol w="1493520">
                  <a:extLst>
                    <a:ext uri="{9D8B030D-6E8A-4147-A177-3AD203B41FA5}">
                      <a16:colId xmlns:a16="http://schemas.microsoft.com/office/drawing/2014/main" val="4264426400"/>
                    </a:ext>
                  </a:extLst>
                </a:gridCol>
                <a:gridCol w="1493520">
                  <a:extLst>
                    <a:ext uri="{9D8B030D-6E8A-4147-A177-3AD203B41FA5}">
                      <a16:colId xmlns:a16="http://schemas.microsoft.com/office/drawing/2014/main" val="723102001"/>
                    </a:ext>
                  </a:extLst>
                </a:gridCol>
              </a:tblGrid>
              <a:tr h="334978">
                <a:tc>
                  <a:txBody>
                    <a:bodyPr/>
                    <a:lstStyle/>
                    <a:p>
                      <a:r>
                        <a:rPr lang="en-US" dirty="0"/>
                        <a:t>    Site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Individuals with CIH use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 Dual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Practitioner Only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Self-care Only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1810352"/>
                  </a:ext>
                </a:extLst>
              </a:tr>
              <a:tr h="422870">
                <a:tc>
                  <a:txBody>
                    <a:bodyPr/>
                    <a:lstStyle/>
                    <a:p>
                      <a:r>
                        <a:rPr lang="en-US" b="1" dirty="0"/>
                        <a:t>Overall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10,892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79%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83459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43402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867201"/>
          </a:xfrm>
        </p:spPr>
        <p:txBody>
          <a:bodyPr anchor="ctr">
            <a:noAutofit/>
          </a:bodyPr>
          <a:lstStyle/>
          <a:p>
            <a:pPr algn="ctr"/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/>
              <a:t>Pragmatic Considerations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DBB73E4-01D6-4809-AB91-871D3CB0485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183819"/>
            <a:ext cx="1350085" cy="587288"/>
          </a:xfrm>
          <a:prstGeom prst="rect">
            <a:avLst/>
          </a:prstGeom>
        </p:spPr>
      </p:pic>
      <p:pic>
        <p:nvPicPr>
          <p:cNvPr id="1028" name="Picture 4" descr="Image result for VHA image">
            <a:extLst>
              <a:ext uri="{FF2B5EF4-FFF2-40B4-BE49-F238E27FC236}">
                <a16:creationId xmlns:a16="http://schemas.microsoft.com/office/drawing/2014/main" id="{27282253-64BD-48F9-85A0-236AA61B4D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8493" y="6098107"/>
            <a:ext cx="2129814" cy="761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oin_final 1-15-14">
            <a:extLst>
              <a:ext uri="{FF2B5EF4-FFF2-40B4-BE49-F238E27FC236}">
                <a16:creationId xmlns:a16="http://schemas.microsoft.com/office/drawing/2014/main" id="{1FEF427F-41E2-4FCB-A8F4-156A519208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1998" y="6237209"/>
            <a:ext cx="1571188" cy="533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A0996CCD-C063-40E6-81B9-875BB60F95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05385"/>
            <a:ext cx="7836626" cy="4792722"/>
          </a:xfrm>
        </p:spPr>
        <p:txBody>
          <a:bodyPr>
            <a:normAutofit/>
          </a:bodyPr>
          <a:lstStyle/>
          <a:p>
            <a:r>
              <a:rPr lang="en-US" sz="2400" dirty="0"/>
              <a:t>VA has distinction between QI/Operations and Research</a:t>
            </a:r>
          </a:p>
          <a:p>
            <a:pPr lvl="1"/>
            <a:r>
              <a:rPr lang="en-US" dirty="0"/>
              <a:t>QI/Operations goal must be internal QI, not generalizable knowledge; Input by researchers to increase evaluation rigor</a:t>
            </a:r>
          </a:p>
          <a:p>
            <a:pPr lvl="1"/>
            <a:r>
              <a:rPr lang="en-US" dirty="0"/>
              <a:t>Operations collecting patient reported outcomes among CIH users</a:t>
            </a:r>
          </a:p>
          <a:p>
            <a:pPr lvl="2"/>
            <a:r>
              <a:rPr lang="en-US" dirty="0"/>
              <a:t>Originally planned 1000 per site (n=18,000); testing electronic methods</a:t>
            </a:r>
          </a:p>
          <a:p>
            <a:pPr lvl="1"/>
            <a:r>
              <a:rPr lang="en-US" dirty="0"/>
              <a:t>EHR data available (e.g. pain rating, opioid </a:t>
            </a:r>
            <a:r>
              <a:rPr lang="en-US" dirty="0" err="1"/>
              <a:t>rx</a:t>
            </a:r>
            <a:r>
              <a:rPr lang="en-US" dirty="0"/>
              <a:t>)</a:t>
            </a:r>
          </a:p>
          <a:p>
            <a:endParaRPr lang="en-US" dirty="0"/>
          </a:p>
          <a:p>
            <a:r>
              <a:rPr lang="en-US" dirty="0"/>
              <a:t>Consent/determination of “research participant”</a:t>
            </a:r>
          </a:p>
          <a:p>
            <a:pPr lvl="1"/>
            <a:r>
              <a:rPr lang="en-US" dirty="0"/>
              <a:t>Allocation to receipt of nudges by field</a:t>
            </a:r>
          </a:p>
          <a:p>
            <a:pPr lvl="1"/>
            <a:r>
              <a:rPr lang="en-US" dirty="0"/>
              <a:t>Cannot be “determined/manipulated by researchers” </a:t>
            </a:r>
          </a:p>
          <a:p>
            <a:pPr lvl="2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sz="2400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C3EF904-5A3F-46F2-BA44-6194BF6FA939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162800" y="3429000"/>
            <a:ext cx="1204610" cy="1579989"/>
            <a:chOff x="3387" y="1824"/>
            <a:chExt cx="921" cy="1208"/>
          </a:xfrm>
        </p:grpSpPr>
        <p:sp>
          <p:nvSpPr>
            <p:cNvPr id="6" name="AutoShape 3">
              <a:extLst>
                <a:ext uri="{FF2B5EF4-FFF2-40B4-BE49-F238E27FC236}">
                  <a16:creationId xmlns:a16="http://schemas.microsoft.com/office/drawing/2014/main" id="{C0CBCE58-4604-407E-B37F-A4EB94EEBA92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3387" y="1824"/>
              <a:ext cx="921" cy="1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029" name="Picture 5">
              <a:extLst>
                <a:ext uri="{FF2B5EF4-FFF2-40B4-BE49-F238E27FC236}">
                  <a16:creationId xmlns:a16="http://schemas.microsoft.com/office/drawing/2014/main" id="{F318E5B7-5272-4090-96F1-4ED1CA01245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87" y="1824"/>
              <a:ext cx="923" cy="1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50FAF834-85BE-4574-860D-1343F8B20A77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781800" y="4314007"/>
            <a:ext cx="1207227" cy="1668168"/>
            <a:chOff x="1505" y="260"/>
            <a:chExt cx="2750" cy="3800"/>
          </a:xfrm>
        </p:grpSpPr>
        <p:sp>
          <p:nvSpPr>
            <p:cNvPr id="10" name="AutoShape 7">
              <a:extLst>
                <a:ext uri="{FF2B5EF4-FFF2-40B4-BE49-F238E27FC236}">
                  <a16:creationId xmlns:a16="http://schemas.microsoft.com/office/drawing/2014/main" id="{75EDEC78-FF29-42AF-A707-497A5147F905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505" y="260"/>
              <a:ext cx="2750" cy="3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033" name="Picture 9">
              <a:extLst>
                <a:ext uri="{FF2B5EF4-FFF2-40B4-BE49-F238E27FC236}">
                  <a16:creationId xmlns:a16="http://schemas.microsoft.com/office/drawing/2014/main" id="{D8E51B5F-43A2-4ABE-B1CA-6009B63AF70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5" y="260"/>
              <a:ext cx="2758" cy="38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986158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867201"/>
          </a:xfrm>
        </p:spPr>
        <p:txBody>
          <a:bodyPr anchor="ctr">
            <a:noAutofit/>
          </a:bodyPr>
          <a:lstStyle/>
          <a:p>
            <a:pPr algn="ctr"/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/>
              <a:t>Statistical Concerns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DBB73E4-01D6-4809-AB91-871D3CB0485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183819"/>
            <a:ext cx="1350085" cy="587288"/>
          </a:xfrm>
          <a:prstGeom prst="rect">
            <a:avLst/>
          </a:prstGeom>
        </p:spPr>
      </p:pic>
      <p:pic>
        <p:nvPicPr>
          <p:cNvPr id="1028" name="Picture 4" descr="Image result for VHA image">
            <a:extLst>
              <a:ext uri="{FF2B5EF4-FFF2-40B4-BE49-F238E27FC236}">
                <a16:creationId xmlns:a16="http://schemas.microsoft.com/office/drawing/2014/main" id="{27282253-64BD-48F9-85A0-236AA61B4D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8493" y="6098107"/>
            <a:ext cx="2129814" cy="761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oin_final 1-15-14">
            <a:extLst>
              <a:ext uri="{FF2B5EF4-FFF2-40B4-BE49-F238E27FC236}">
                <a16:creationId xmlns:a16="http://schemas.microsoft.com/office/drawing/2014/main" id="{1FEF427F-41E2-4FCB-A8F4-156A519208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1998" y="6237209"/>
            <a:ext cx="1571188" cy="533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A0996CCD-C063-40E6-81B9-875BB60F95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05385"/>
            <a:ext cx="7620000" cy="4800600"/>
          </a:xfrm>
        </p:spPr>
        <p:txBody>
          <a:bodyPr>
            <a:normAutofit/>
          </a:bodyPr>
          <a:lstStyle/>
          <a:p>
            <a:r>
              <a:rPr lang="en-US" sz="2400" dirty="0"/>
              <a:t>Weak instruments</a:t>
            </a:r>
          </a:p>
          <a:p>
            <a:r>
              <a:rPr lang="en-US" sz="2400" dirty="0"/>
              <a:t>Residual confounding</a:t>
            </a:r>
          </a:p>
          <a:p>
            <a:r>
              <a:rPr lang="en-US" sz="2400" dirty="0"/>
              <a:t>Endogeneity (nudges may influence outcomes through mechanisms other than dual CIH use)</a:t>
            </a:r>
          </a:p>
          <a:p>
            <a:r>
              <a:rPr lang="en-US" sz="2400" dirty="0"/>
              <a:t>Efficiency/sample size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262269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867201"/>
          </a:xfrm>
        </p:spPr>
        <p:txBody>
          <a:bodyPr anchor="ctr">
            <a:noAutofit/>
          </a:bodyPr>
          <a:lstStyle/>
          <a:p>
            <a:pPr algn="ctr"/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/>
              <a:t>Sample size simulations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A0996CCD-C063-40E6-81B9-875BB60F95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05385"/>
            <a:ext cx="7620000" cy="4800600"/>
          </a:xfrm>
        </p:spPr>
        <p:txBody>
          <a:bodyPr>
            <a:normAutofit/>
          </a:bodyPr>
          <a:lstStyle/>
          <a:p>
            <a:r>
              <a:rPr lang="en-US" sz="2400" dirty="0"/>
              <a:t>Exploring efficiency of two-stage IV predictor substitution</a:t>
            </a:r>
          </a:p>
          <a:p>
            <a:pPr lvl="1"/>
            <a:r>
              <a:rPr lang="en-US" sz="2200" dirty="0"/>
              <a:t>Input: 10% baseline use of dual use CIH</a:t>
            </a:r>
          </a:p>
          <a:p>
            <a:pPr lvl="1"/>
            <a:r>
              <a:rPr lang="en-US" sz="2200" dirty="0"/>
              <a:t>Input: 2 point true/LATE improvement in Brief Pain Inventory (e.g. bias 0.5 = 1.5 or 2.5)</a:t>
            </a:r>
          </a:p>
          <a:p>
            <a:pPr lvl="1"/>
            <a:r>
              <a:rPr lang="en-US" sz="2200" dirty="0"/>
              <a:t>Input: 3 equally sized arms/2 comparisons</a:t>
            </a:r>
            <a:endParaRPr lang="en-US" sz="2400" dirty="0"/>
          </a:p>
          <a:p>
            <a:endParaRPr lang="en-US" sz="2400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BB0F38A-E99A-4BF8-8A90-85FD59EAA2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444"/>
          <a:stretch/>
        </p:blipFill>
        <p:spPr>
          <a:xfrm>
            <a:off x="22408" y="3539184"/>
            <a:ext cx="5812612" cy="293860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EF3AB5A-C721-441E-BC8C-F84F0FD972B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22" t="62266" r="19891" b="11068"/>
          <a:stretch/>
        </p:blipFill>
        <p:spPr>
          <a:xfrm>
            <a:off x="22408" y="2590800"/>
            <a:ext cx="653202" cy="12192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BF78622-6EF9-4DE4-9CE5-BF8385A6F4D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48333"/>
          <a:stretch/>
        </p:blipFill>
        <p:spPr>
          <a:xfrm>
            <a:off x="5835020" y="3571422"/>
            <a:ext cx="3036558" cy="2938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4470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867201"/>
          </a:xfrm>
        </p:spPr>
        <p:txBody>
          <a:bodyPr anchor="ctr">
            <a:noAutofit/>
          </a:bodyPr>
          <a:lstStyle/>
          <a:p>
            <a:pPr algn="ctr"/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/>
              <a:t>Simulation findings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DBB73E4-01D6-4809-AB91-871D3CB0485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183819"/>
            <a:ext cx="1350085" cy="587288"/>
          </a:xfrm>
          <a:prstGeom prst="rect">
            <a:avLst/>
          </a:prstGeom>
        </p:spPr>
      </p:pic>
      <p:pic>
        <p:nvPicPr>
          <p:cNvPr id="1028" name="Picture 4" descr="Image result for VHA image">
            <a:extLst>
              <a:ext uri="{FF2B5EF4-FFF2-40B4-BE49-F238E27FC236}">
                <a16:creationId xmlns:a16="http://schemas.microsoft.com/office/drawing/2014/main" id="{27282253-64BD-48F9-85A0-236AA61B4D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8493" y="6098107"/>
            <a:ext cx="2129814" cy="761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oin_final 1-15-14">
            <a:extLst>
              <a:ext uri="{FF2B5EF4-FFF2-40B4-BE49-F238E27FC236}">
                <a16:creationId xmlns:a16="http://schemas.microsoft.com/office/drawing/2014/main" id="{1FEF427F-41E2-4FCB-A8F4-156A519208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1998" y="6237209"/>
            <a:ext cx="1571188" cy="533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A0996CCD-C063-40E6-81B9-875BB60F95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05385"/>
            <a:ext cx="7620000" cy="4800600"/>
          </a:xfrm>
        </p:spPr>
        <p:txBody>
          <a:bodyPr>
            <a:normAutofit/>
          </a:bodyPr>
          <a:lstStyle/>
          <a:p>
            <a:endParaRPr lang="en-US" sz="2400" dirty="0"/>
          </a:p>
          <a:p>
            <a:r>
              <a:rPr lang="en-US" sz="2400" dirty="0"/>
              <a:t>2SLS inefficient when IV/bias is not present</a:t>
            </a:r>
          </a:p>
          <a:p>
            <a:pPr lvl="1"/>
            <a:r>
              <a:rPr lang="en-US" sz="2200" dirty="0"/>
              <a:t>Estimate of strength/direction of bias is uncertain</a:t>
            </a:r>
          </a:p>
          <a:p>
            <a:pPr marL="114300" indent="0">
              <a:buNone/>
            </a:pPr>
            <a:r>
              <a:rPr lang="en-US" sz="2400" dirty="0"/>
              <a:t>	</a:t>
            </a:r>
          </a:p>
          <a:p>
            <a:r>
              <a:rPr lang="en-US" sz="2400" dirty="0"/>
              <a:t>Need nudges to be effective at increasing dual use</a:t>
            </a:r>
          </a:p>
          <a:p>
            <a:pPr lvl="1"/>
            <a:r>
              <a:rPr lang="en-US" sz="2200" dirty="0"/>
              <a:t>80% power requires &gt;2.5-fold increase in dual CIH use (e.g. 10%  to &gt;25%)</a:t>
            </a:r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815221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Autofit/>
          </a:bodyPr>
          <a:lstStyle/>
          <a:p>
            <a:pPr algn="ctr"/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/>
              <a:t>Acknowledgements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DBB73E4-01D6-4809-AB91-871D3CB0485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183819"/>
            <a:ext cx="1350085" cy="587288"/>
          </a:xfrm>
          <a:prstGeom prst="rect">
            <a:avLst/>
          </a:prstGeom>
        </p:spPr>
      </p:pic>
      <p:pic>
        <p:nvPicPr>
          <p:cNvPr id="1028" name="Picture 4" descr="Image result for VHA image">
            <a:extLst>
              <a:ext uri="{FF2B5EF4-FFF2-40B4-BE49-F238E27FC236}">
                <a16:creationId xmlns:a16="http://schemas.microsoft.com/office/drawing/2014/main" id="{27282253-64BD-48F9-85A0-236AA61B4D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8493" y="6098107"/>
            <a:ext cx="2129814" cy="761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oin_final 1-15-14">
            <a:extLst>
              <a:ext uri="{FF2B5EF4-FFF2-40B4-BE49-F238E27FC236}">
                <a16:creationId xmlns:a16="http://schemas.microsoft.com/office/drawing/2014/main" id="{1FEF427F-41E2-4FCB-A8F4-156A519208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1998" y="6237209"/>
            <a:ext cx="1571188" cy="533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A0996CCD-C063-40E6-81B9-875BB60F95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7620000" cy="4800600"/>
          </a:xfrm>
        </p:spPr>
        <p:txBody>
          <a:bodyPr>
            <a:normAutofit/>
          </a:bodyPr>
          <a:lstStyle/>
          <a:p>
            <a:r>
              <a:rPr lang="en-US" sz="2400" dirty="0"/>
              <a:t>Stephanie Taylor, PhD</a:t>
            </a:r>
          </a:p>
          <a:p>
            <a:pPr lvl="1"/>
            <a:r>
              <a:rPr lang="en-US" sz="2200" dirty="0"/>
              <a:t>Co-Principal Investigator/Los Angeles VA/UCLA</a:t>
            </a:r>
          </a:p>
          <a:p>
            <a:endParaRPr lang="en-US" sz="2400" dirty="0"/>
          </a:p>
          <a:p>
            <a:r>
              <a:rPr lang="en-US" sz="2400" dirty="0"/>
              <a:t>Scott Coggeshall, PhD</a:t>
            </a:r>
          </a:p>
          <a:p>
            <a:pPr lvl="1"/>
            <a:r>
              <a:rPr lang="en-US" sz="2200" dirty="0"/>
              <a:t>Biostatistician/VA Puget Sound/University of Washington</a:t>
            </a:r>
          </a:p>
          <a:p>
            <a:endParaRPr lang="en-US" sz="2400" dirty="0"/>
          </a:p>
          <a:p>
            <a:endParaRPr lang="en-US" sz="2400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98643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867201"/>
          </a:xfrm>
        </p:spPr>
        <p:txBody>
          <a:bodyPr anchor="ctr">
            <a:noAutofit/>
          </a:bodyPr>
          <a:lstStyle/>
          <a:p>
            <a:pPr algn="ctr"/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/>
              <a:t>Summary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DBB73E4-01D6-4809-AB91-871D3CB0485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183819"/>
            <a:ext cx="1350085" cy="587288"/>
          </a:xfrm>
          <a:prstGeom prst="rect">
            <a:avLst/>
          </a:prstGeom>
        </p:spPr>
      </p:pic>
      <p:pic>
        <p:nvPicPr>
          <p:cNvPr id="1028" name="Picture 4" descr="Image result for VHA image">
            <a:extLst>
              <a:ext uri="{FF2B5EF4-FFF2-40B4-BE49-F238E27FC236}">
                <a16:creationId xmlns:a16="http://schemas.microsoft.com/office/drawing/2014/main" id="{27282253-64BD-48F9-85A0-236AA61B4D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8493" y="6098107"/>
            <a:ext cx="2129814" cy="761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oin_final 1-15-14">
            <a:extLst>
              <a:ext uri="{FF2B5EF4-FFF2-40B4-BE49-F238E27FC236}">
                <a16:creationId xmlns:a16="http://schemas.microsoft.com/office/drawing/2014/main" id="{1FEF427F-41E2-4FCB-A8F4-156A519208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1998" y="6237209"/>
            <a:ext cx="1571188" cy="533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A0996CCD-C063-40E6-81B9-875BB60F95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05385"/>
            <a:ext cx="7620000" cy="4800600"/>
          </a:xfrm>
        </p:spPr>
        <p:txBody>
          <a:bodyPr>
            <a:normAutofit/>
          </a:bodyPr>
          <a:lstStyle/>
          <a:p>
            <a:r>
              <a:rPr lang="en-US" dirty="0"/>
              <a:t>Ongoing randomization/manipulation of IV nudge is novel application </a:t>
            </a:r>
          </a:p>
          <a:p>
            <a:pPr lvl="1"/>
            <a:r>
              <a:rPr lang="en-US" dirty="0"/>
              <a:t>Feasibility of unbiased inference</a:t>
            </a:r>
          </a:p>
          <a:p>
            <a:pPr lvl="1"/>
            <a:r>
              <a:rPr lang="en-US" dirty="0"/>
              <a:t>Inefficient (but research costs offset by pragmatic data collection)</a:t>
            </a:r>
          </a:p>
          <a:p>
            <a:r>
              <a:rPr lang="en-US" dirty="0"/>
              <a:t>Health system hypothesis requires coordination with care settings</a:t>
            </a:r>
          </a:p>
          <a:p>
            <a:pPr lvl="1"/>
            <a:r>
              <a:rPr lang="en-US" dirty="0"/>
              <a:t>Intervention as delivered by system: Dual CIH</a:t>
            </a:r>
          </a:p>
          <a:p>
            <a:pPr lvl="1"/>
            <a:r>
              <a:rPr lang="en-US" dirty="0"/>
              <a:t>Requires creative blend of research/operations</a:t>
            </a:r>
          </a:p>
          <a:p>
            <a:r>
              <a:rPr lang="en-US" dirty="0"/>
              <a:t>LATE and generalizability – do those patients who can be influenced by nudges reflect full patient population?</a:t>
            </a:r>
          </a:p>
          <a:p>
            <a:r>
              <a:rPr lang="en-US" dirty="0"/>
              <a:t>APPROACH trial depends on continued emphasis/expansion of CIH (but not too fast)</a:t>
            </a:r>
          </a:p>
          <a:p>
            <a:pPr lvl="2"/>
            <a:endParaRPr lang="en-US" sz="2000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123224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Autofit/>
          </a:bodyPr>
          <a:lstStyle/>
          <a:p>
            <a:pPr algn="ctr"/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/>
              <a:t>A Couple of Key References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DBB73E4-01D6-4809-AB91-871D3CB0485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183819"/>
            <a:ext cx="1350085" cy="587288"/>
          </a:xfrm>
          <a:prstGeom prst="rect">
            <a:avLst/>
          </a:prstGeom>
        </p:spPr>
      </p:pic>
      <p:pic>
        <p:nvPicPr>
          <p:cNvPr id="1028" name="Picture 4" descr="Image result for VHA image">
            <a:extLst>
              <a:ext uri="{FF2B5EF4-FFF2-40B4-BE49-F238E27FC236}">
                <a16:creationId xmlns:a16="http://schemas.microsoft.com/office/drawing/2014/main" id="{27282253-64BD-48F9-85A0-236AA61B4D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8493" y="6098107"/>
            <a:ext cx="2129814" cy="761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oin_final 1-15-14">
            <a:extLst>
              <a:ext uri="{FF2B5EF4-FFF2-40B4-BE49-F238E27FC236}">
                <a16:creationId xmlns:a16="http://schemas.microsoft.com/office/drawing/2014/main" id="{1FEF427F-41E2-4FCB-A8F4-156A519208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1998" y="6237209"/>
            <a:ext cx="1571188" cy="533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A0996CCD-C063-40E6-81B9-875BB60F95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7620000" cy="4800600"/>
          </a:xfrm>
        </p:spPr>
        <p:txBody>
          <a:bodyPr>
            <a:normAutofit/>
          </a:bodyPr>
          <a:lstStyle/>
          <a:p>
            <a:r>
              <a:rPr lang="en-US" dirty="0" err="1"/>
              <a:t>Imbens</a:t>
            </a:r>
            <a:r>
              <a:rPr lang="en-US" dirty="0"/>
              <a:t> G, &amp; Angrist J. Identification and estimation of local average treatment effects. </a:t>
            </a:r>
            <a:r>
              <a:rPr lang="en-US" i="1" dirty="0" err="1"/>
              <a:t>Econometrica</a:t>
            </a:r>
            <a:r>
              <a:rPr lang="en-US" dirty="0"/>
              <a:t>, 1994; 62(2), 467–475.</a:t>
            </a:r>
            <a:endParaRPr lang="en-US" sz="2400" dirty="0"/>
          </a:p>
          <a:p>
            <a:endParaRPr lang="en-US" sz="2400" dirty="0"/>
          </a:p>
          <a:p>
            <a:r>
              <a:rPr lang="en-US" dirty="0" err="1"/>
              <a:t>Basu</a:t>
            </a:r>
            <a:r>
              <a:rPr lang="en-US" dirty="0"/>
              <a:t> A, Coe NB, Chapman CG. 2SLS versus 2SRI: Appropriate methods for rare outcomes and/or rare exposures. </a:t>
            </a:r>
            <a:r>
              <a:rPr lang="en-US" i="1" dirty="0"/>
              <a:t>Health Economics</a:t>
            </a:r>
            <a:r>
              <a:rPr lang="en-US" dirty="0"/>
              <a:t>, 2018; 27(6)937-955. </a:t>
            </a:r>
          </a:p>
          <a:p>
            <a:pPr lvl="1"/>
            <a:r>
              <a:rPr lang="en-US" sz="2200" dirty="0"/>
              <a:t>“</a:t>
            </a:r>
            <a:r>
              <a:rPr lang="en-US" dirty="0"/>
              <a:t>2SLS are consistent estimators of LATE over a wide range of scenarios”</a:t>
            </a:r>
            <a:endParaRPr lang="en-US" sz="2200" dirty="0"/>
          </a:p>
          <a:p>
            <a:pPr marL="777240" lvl="2" indent="0">
              <a:buNone/>
            </a:pPr>
            <a:endParaRPr lang="en-US" sz="2000" dirty="0"/>
          </a:p>
          <a:p>
            <a:pPr lvl="1"/>
            <a:endParaRPr lang="en-US" sz="2200" dirty="0"/>
          </a:p>
          <a:p>
            <a:endParaRPr lang="en-US" sz="2400" dirty="0"/>
          </a:p>
          <a:p>
            <a:endParaRPr lang="en-US" sz="2400" dirty="0"/>
          </a:p>
          <a:p>
            <a:endParaRPr lang="en-US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532697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867201"/>
          </a:xfrm>
        </p:spPr>
        <p:txBody>
          <a:bodyPr anchor="ctr">
            <a:noAutofit/>
          </a:bodyPr>
          <a:lstStyle/>
          <a:p>
            <a:pPr algn="ctr"/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/>
              <a:t>Thank you!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DBB73E4-01D6-4809-AB91-871D3CB0485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183819"/>
            <a:ext cx="1350085" cy="587288"/>
          </a:xfrm>
          <a:prstGeom prst="rect">
            <a:avLst/>
          </a:prstGeom>
        </p:spPr>
      </p:pic>
      <p:pic>
        <p:nvPicPr>
          <p:cNvPr id="1028" name="Picture 4" descr="Image result for VHA image">
            <a:extLst>
              <a:ext uri="{FF2B5EF4-FFF2-40B4-BE49-F238E27FC236}">
                <a16:creationId xmlns:a16="http://schemas.microsoft.com/office/drawing/2014/main" id="{27282253-64BD-48F9-85A0-236AA61B4D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8493" y="6098107"/>
            <a:ext cx="2129814" cy="761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oin_final 1-15-14">
            <a:extLst>
              <a:ext uri="{FF2B5EF4-FFF2-40B4-BE49-F238E27FC236}">
                <a16:creationId xmlns:a16="http://schemas.microsoft.com/office/drawing/2014/main" id="{1FEF427F-41E2-4FCB-A8F4-156A519208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1998" y="6237209"/>
            <a:ext cx="1571188" cy="533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A0996CCD-C063-40E6-81B9-875BB60F95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05385"/>
            <a:ext cx="7620000" cy="4800600"/>
          </a:xfrm>
        </p:spPr>
        <p:txBody>
          <a:bodyPr>
            <a:normAutofit/>
          </a:bodyPr>
          <a:lstStyle/>
          <a:p>
            <a:pPr marL="41148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979658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Autofit/>
          </a:bodyPr>
          <a:lstStyle/>
          <a:p>
            <a:pPr algn="ctr"/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/>
              <a:t>Mechanism:  NIH-DOD-VA Pain Management Collaboratory</a:t>
            </a:r>
            <a:br>
              <a:rPr lang="en-US" sz="32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A0996CCD-C063-40E6-81B9-875BB60F95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" y="4572000"/>
            <a:ext cx="8001000" cy="2033072"/>
          </a:xfrm>
        </p:spPr>
        <p:txBody>
          <a:bodyPr>
            <a:normAutofit/>
          </a:bodyPr>
          <a:lstStyle/>
          <a:p>
            <a:r>
              <a:rPr lang="en-US" sz="2400" dirty="0"/>
              <a:t>APPROACH - 1 of 11 Pragmatic Trials – UG3/UH3 mechanism</a:t>
            </a:r>
          </a:p>
          <a:p>
            <a:r>
              <a:rPr lang="en-US" dirty="0"/>
              <a:t>Military &amp; VA Healthcare systems</a:t>
            </a:r>
          </a:p>
          <a:p>
            <a:r>
              <a:rPr lang="en-US" dirty="0"/>
              <a:t>Recognition that non-pharmacological approaches are needed 	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9359D2C-A035-4FEC-8014-CE548CA5271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834" t="8333" r="55000" b="22222"/>
          <a:stretch/>
        </p:blipFill>
        <p:spPr>
          <a:xfrm>
            <a:off x="69481" y="1913038"/>
            <a:ext cx="3819861" cy="2329183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DBA1E80-0434-47F1-8B14-FA448C30ECDF}"/>
              </a:ext>
            </a:extLst>
          </p:cNvPr>
          <p:cNvSpPr txBox="1">
            <a:spLocks/>
          </p:cNvSpPr>
          <p:nvPr/>
        </p:nvSpPr>
        <p:spPr>
          <a:xfrm>
            <a:off x="645424" y="149171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11480" lvl="1" indent="0">
              <a:buNone/>
            </a:pP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A7C4CFD-CB50-482E-A6B3-A5626D29D958}"/>
              </a:ext>
            </a:extLst>
          </p:cNvPr>
          <p:cNvSpPr txBox="1"/>
          <p:nvPr/>
        </p:nvSpPr>
        <p:spPr>
          <a:xfrm>
            <a:off x="0" y="1455290"/>
            <a:ext cx="3969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www.painmanagementcollaboratory.org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A606782-8EC0-4F35-9FF7-200F498AEB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9420" y="2065731"/>
            <a:ext cx="4452317" cy="1658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50304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Autofit/>
          </a:bodyPr>
          <a:lstStyle/>
          <a:p>
            <a:pPr algn="ctr"/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/>
              <a:t>Requested Pragmatic Components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DBB73E4-01D6-4809-AB91-871D3CB0485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183819"/>
            <a:ext cx="1350085" cy="587288"/>
          </a:xfrm>
          <a:prstGeom prst="rect">
            <a:avLst/>
          </a:prstGeom>
        </p:spPr>
      </p:pic>
      <p:pic>
        <p:nvPicPr>
          <p:cNvPr id="1028" name="Picture 4" descr="Image result for VHA image">
            <a:extLst>
              <a:ext uri="{FF2B5EF4-FFF2-40B4-BE49-F238E27FC236}">
                <a16:creationId xmlns:a16="http://schemas.microsoft.com/office/drawing/2014/main" id="{27282253-64BD-48F9-85A0-236AA61B4D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8493" y="6098107"/>
            <a:ext cx="2129814" cy="761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oin_final 1-15-14">
            <a:extLst>
              <a:ext uri="{FF2B5EF4-FFF2-40B4-BE49-F238E27FC236}">
                <a16:creationId xmlns:a16="http://schemas.microsoft.com/office/drawing/2014/main" id="{1FEF427F-41E2-4FCB-A8F4-156A519208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1998" y="6237209"/>
            <a:ext cx="1571188" cy="533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A0996CCD-C063-40E6-81B9-875BB60F95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297507"/>
            <a:ext cx="7620000" cy="4800600"/>
          </a:xfrm>
        </p:spPr>
        <p:txBody>
          <a:bodyPr>
            <a:normAutofit fontScale="92500"/>
          </a:bodyPr>
          <a:lstStyle/>
          <a:p>
            <a:r>
              <a:rPr lang="en-US" dirty="0"/>
              <a:t>“The overall goal of this initiative, jointly supported by the NIH, DoD, and VA, is to develop the capacity to implement cost-effective large-scale clinical research in </a:t>
            </a:r>
            <a:r>
              <a:rPr lang="en-US" b="1" dirty="0"/>
              <a:t>military and veteran health care delivery </a:t>
            </a:r>
            <a:r>
              <a:rPr lang="en-US" dirty="0"/>
              <a:t>organizations focusing on non-pharmacological approaches to pain management and other comorbid conditions”</a:t>
            </a:r>
          </a:p>
          <a:p>
            <a:r>
              <a:rPr lang="en-US" dirty="0"/>
              <a:t>“intervention(s) should be able to be </a:t>
            </a:r>
            <a:r>
              <a:rPr lang="en-US" b="1" dirty="0"/>
              <a:t>reliably delivered by clinical providers and/or health care systems</a:t>
            </a:r>
            <a:r>
              <a:rPr lang="en-US" dirty="0"/>
              <a:t>”</a:t>
            </a:r>
          </a:p>
          <a:p>
            <a:r>
              <a:rPr lang="en-US" dirty="0"/>
              <a:t>“the pragmatic trial should allow for interventions to be implemented with </a:t>
            </a:r>
            <a:r>
              <a:rPr lang="en-US" b="1" dirty="0"/>
              <a:t>maximal flexibility </a:t>
            </a:r>
            <a:r>
              <a:rPr lang="en-US" dirty="0"/>
              <a:t>and by all appropriate practitioners (not just those with exceptional levels of training or competence whenever possible)”</a:t>
            </a:r>
          </a:p>
          <a:p>
            <a:r>
              <a:rPr lang="en-US" dirty="0"/>
              <a:t>“utilize </a:t>
            </a:r>
            <a:r>
              <a:rPr lang="en-US" b="1" dirty="0"/>
              <a:t>electronic health records to leverage data collection </a:t>
            </a:r>
            <a:r>
              <a:rPr lang="en-US" dirty="0"/>
              <a:t>that occurs in health care delivery rather than requiring independent research data collection”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59831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Autofit/>
          </a:bodyPr>
          <a:lstStyle/>
          <a:p>
            <a:pPr algn="ctr"/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/>
              <a:t>Background – CIH &amp; Pain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DBB73E4-01D6-4809-AB91-871D3CB0485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183819"/>
            <a:ext cx="1350085" cy="587288"/>
          </a:xfrm>
          <a:prstGeom prst="rect">
            <a:avLst/>
          </a:prstGeom>
        </p:spPr>
      </p:pic>
      <p:pic>
        <p:nvPicPr>
          <p:cNvPr id="1028" name="Picture 4" descr="Image result for VHA image">
            <a:extLst>
              <a:ext uri="{FF2B5EF4-FFF2-40B4-BE49-F238E27FC236}">
                <a16:creationId xmlns:a16="http://schemas.microsoft.com/office/drawing/2014/main" id="{27282253-64BD-48F9-85A0-236AA61B4D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8493" y="6098107"/>
            <a:ext cx="2129814" cy="761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oin_final 1-15-14">
            <a:extLst>
              <a:ext uri="{FF2B5EF4-FFF2-40B4-BE49-F238E27FC236}">
                <a16:creationId xmlns:a16="http://schemas.microsoft.com/office/drawing/2014/main" id="{1FEF427F-41E2-4FCB-A8F4-156A519208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1998" y="6237209"/>
            <a:ext cx="1571188" cy="533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296A6D6-37D1-4743-88B5-CD1565EA22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4479391" y="4859303"/>
            <a:ext cx="4178042" cy="96437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F5F6FC1-58B6-4B85-8677-50B05AE5504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28325" y="2055291"/>
            <a:ext cx="5106781" cy="1221000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98549076-FAF0-4F5E-9382-7ABC6F3240E3}"/>
              </a:ext>
            </a:extLst>
          </p:cNvPr>
          <p:cNvGrpSpPr>
            <a:grpSpLocks/>
          </p:cNvGrpSpPr>
          <p:nvPr/>
        </p:nvGrpSpPr>
        <p:grpSpPr bwMode="auto">
          <a:xfrm>
            <a:off x="178398" y="2288943"/>
            <a:ext cx="3733800" cy="2061492"/>
            <a:chOff x="-923714" y="1655759"/>
            <a:chExt cx="8048420" cy="4745582"/>
          </a:xfrm>
        </p:grpSpPr>
        <p:pic>
          <p:nvPicPr>
            <p:cNvPr id="12" name="Picture 2" descr="C:\Users\vhaglachowbk\Desktop\VA_HSRD_Evidence_Map_Tai_Chi_September_2014_Page_01.jpg">
              <a:extLst>
                <a:ext uri="{FF2B5EF4-FFF2-40B4-BE49-F238E27FC236}">
                  <a16:creationId xmlns:a16="http://schemas.microsoft.com/office/drawing/2014/main" id="{3DCFA2E3-3ECA-4963-B9DA-58389C4B707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923714" y="1663229"/>
              <a:ext cx="3115417" cy="4738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3" descr="C:\Users\vhaglachowbk\Desktop\VA_HSRD_Evidence_Map_Mindfulness_November_2014_Page_01.jpg">
              <a:extLst>
                <a:ext uri="{FF2B5EF4-FFF2-40B4-BE49-F238E27FC236}">
                  <a16:creationId xmlns:a16="http://schemas.microsoft.com/office/drawing/2014/main" id="{9BB9503C-630E-4DB4-85C9-344F42CBC84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62119" y="1655759"/>
              <a:ext cx="2911758" cy="47455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4" descr="C:\Users\vhaglachowbk\Desktop\VA_HSRD_Evidence_Map_Acupuncture__January_ 2014_Page_01.jpg">
              <a:extLst>
                <a:ext uri="{FF2B5EF4-FFF2-40B4-BE49-F238E27FC236}">
                  <a16:creationId xmlns:a16="http://schemas.microsoft.com/office/drawing/2014/main" id="{4A22E723-4C6E-42CE-A51F-18853AA51F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2432" y="1655759"/>
              <a:ext cx="2842274" cy="47455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6" name="Content Placeholder 3">
            <a:extLst>
              <a:ext uri="{FF2B5EF4-FFF2-40B4-BE49-F238E27FC236}">
                <a16:creationId xmlns:a16="http://schemas.microsoft.com/office/drawing/2014/main" id="{2798CC69-2F6E-41D1-A044-5BCF7A0E5CC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9253" y="4104926"/>
            <a:ext cx="1455227" cy="1932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pic>
      <p:pic>
        <p:nvPicPr>
          <p:cNvPr id="17" name="Content Placeholder 3">
            <a:extLst>
              <a:ext uri="{FF2B5EF4-FFF2-40B4-BE49-F238E27FC236}">
                <a16:creationId xmlns:a16="http://schemas.microsoft.com/office/drawing/2014/main" id="{69ED729A-1AF2-49DF-A96E-21E5FBE836D0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9624" y="4106719"/>
            <a:ext cx="1472574" cy="193221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3F1104B-2137-49D7-B5FB-463547B47B2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378262" y="3419861"/>
            <a:ext cx="4166970" cy="1131213"/>
          </a:xfrm>
          <a:prstGeom prst="rect">
            <a:avLst/>
          </a:prstGeom>
        </p:spPr>
      </p:pic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E019801B-D429-4E92-A3F3-DF7CCA8C4535}"/>
              </a:ext>
            </a:extLst>
          </p:cNvPr>
          <p:cNvSpPr txBox="1">
            <a:spLocks/>
          </p:cNvSpPr>
          <p:nvPr/>
        </p:nvSpPr>
        <p:spPr>
          <a:xfrm>
            <a:off x="228600" y="1083226"/>
            <a:ext cx="7899088" cy="950426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n-US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itchFamily="34" charset="0"/>
              <a:buNone/>
            </a:pPr>
            <a:r>
              <a:rPr lang="en-US" altLang="en-US" sz="4900" u="sng" dirty="0">
                <a:latin typeface="Arial" panose="020B0604020202020204" pitchFamily="34" charset="0"/>
                <a:cs typeface="Arial" panose="020B0604020202020204" pitchFamily="34" charset="0"/>
              </a:rPr>
              <a:t>2018-2024 VA Strategic Plan </a:t>
            </a:r>
          </a:p>
          <a:p>
            <a:pPr marL="0" indent="0">
              <a:buFont typeface="Arial" pitchFamily="34" charset="0"/>
              <a:buNone/>
            </a:pPr>
            <a:r>
              <a:rPr lang="en-US" altLang="en-US" sz="4900" dirty="0">
                <a:latin typeface="Arial" panose="020B0604020202020204" pitchFamily="34" charset="0"/>
                <a:cs typeface="Arial" panose="020B0604020202020204" pitchFamily="34" charset="0"/>
              </a:rPr>
              <a:t>“VA will also reinforce preventive health care practices to include incorporating </a:t>
            </a:r>
            <a:r>
              <a:rPr lang="en-US" altLang="en-US" sz="49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complementary and integrative health</a:t>
            </a:r>
            <a:r>
              <a:rPr lang="en-US" altLang="en-US" sz="4900" dirty="0">
                <a:latin typeface="Arial" panose="020B0604020202020204" pitchFamily="34" charset="0"/>
                <a:cs typeface="Arial" panose="020B0604020202020204" pitchFamily="34" charset="0"/>
              </a:rPr>
              <a:t> care practices to reduce addiction, manage chronic pain, and improve mental health and other conditions that respond well to these interventions.”</a:t>
            </a:r>
            <a:endParaRPr lang="en-US" altLang="en-US" sz="4900" dirty="0"/>
          </a:p>
        </p:txBody>
      </p:sp>
    </p:spTree>
    <p:extLst>
      <p:ext uri="{BB962C8B-B14F-4D97-AF65-F5344CB8AC3E}">
        <p14:creationId xmlns:p14="http://schemas.microsoft.com/office/powerpoint/2010/main" val="42241260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7047"/>
            <a:ext cx="7620000" cy="1143000"/>
          </a:xfrm>
        </p:spPr>
        <p:txBody>
          <a:bodyPr anchor="ctr">
            <a:noAutofit/>
          </a:bodyPr>
          <a:lstStyle/>
          <a:p>
            <a:pPr algn="ctr"/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/>
              <a:t>Evidence Maps - Acupuncture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DBB73E4-01D6-4809-AB91-871D3CB0485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183819"/>
            <a:ext cx="1350085" cy="587288"/>
          </a:xfrm>
          <a:prstGeom prst="rect">
            <a:avLst/>
          </a:prstGeom>
        </p:spPr>
      </p:pic>
      <p:pic>
        <p:nvPicPr>
          <p:cNvPr id="1028" name="Picture 4" descr="Image result for VHA image">
            <a:extLst>
              <a:ext uri="{FF2B5EF4-FFF2-40B4-BE49-F238E27FC236}">
                <a16:creationId xmlns:a16="http://schemas.microsoft.com/office/drawing/2014/main" id="{27282253-64BD-48F9-85A0-236AA61B4D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8493" y="6098107"/>
            <a:ext cx="2129814" cy="761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oin_final 1-15-14">
            <a:extLst>
              <a:ext uri="{FF2B5EF4-FFF2-40B4-BE49-F238E27FC236}">
                <a16:creationId xmlns:a16="http://schemas.microsoft.com/office/drawing/2014/main" id="{1FEF427F-41E2-4FCB-A8F4-156A519208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1998" y="6237209"/>
            <a:ext cx="1571188" cy="533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AACE99D-6365-448C-B7AE-B63F6D37CB5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1" y="932769"/>
            <a:ext cx="5943600" cy="539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6831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7047"/>
            <a:ext cx="7620000" cy="1143000"/>
          </a:xfrm>
        </p:spPr>
        <p:txBody>
          <a:bodyPr anchor="ctr">
            <a:noAutofit/>
          </a:bodyPr>
          <a:lstStyle/>
          <a:p>
            <a:pPr algn="ctr"/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/>
              <a:t>Evidence Maps - Mindfulness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DBB73E4-01D6-4809-AB91-871D3CB0485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183819"/>
            <a:ext cx="1350085" cy="587288"/>
          </a:xfrm>
          <a:prstGeom prst="rect">
            <a:avLst/>
          </a:prstGeom>
        </p:spPr>
      </p:pic>
      <p:pic>
        <p:nvPicPr>
          <p:cNvPr id="1028" name="Picture 4" descr="Image result for VHA image">
            <a:extLst>
              <a:ext uri="{FF2B5EF4-FFF2-40B4-BE49-F238E27FC236}">
                <a16:creationId xmlns:a16="http://schemas.microsoft.com/office/drawing/2014/main" id="{27282253-64BD-48F9-85A0-236AA61B4D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8493" y="6098107"/>
            <a:ext cx="2129814" cy="761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oin_final 1-15-14">
            <a:extLst>
              <a:ext uri="{FF2B5EF4-FFF2-40B4-BE49-F238E27FC236}">
                <a16:creationId xmlns:a16="http://schemas.microsoft.com/office/drawing/2014/main" id="{1FEF427F-41E2-4FCB-A8F4-156A519208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1998" y="6237209"/>
            <a:ext cx="1571188" cy="533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13110BA-A4AB-4FE7-9473-D02C0633DD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685800" y="811829"/>
            <a:ext cx="6324600" cy="5371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0801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7047"/>
            <a:ext cx="7620000" cy="1143000"/>
          </a:xfrm>
        </p:spPr>
        <p:txBody>
          <a:bodyPr anchor="ctr">
            <a:noAutofit/>
          </a:bodyPr>
          <a:lstStyle/>
          <a:p>
            <a:pPr algn="ctr"/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/>
              <a:t>Evidence Maps – Tai Chi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DBB73E4-01D6-4809-AB91-871D3CB0485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183819"/>
            <a:ext cx="1350085" cy="587288"/>
          </a:xfrm>
          <a:prstGeom prst="rect">
            <a:avLst/>
          </a:prstGeom>
        </p:spPr>
      </p:pic>
      <p:pic>
        <p:nvPicPr>
          <p:cNvPr id="1028" name="Picture 4" descr="Image result for VHA image">
            <a:extLst>
              <a:ext uri="{FF2B5EF4-FFF2-40B4-BE49-F238E27FC236}">
                <a16:creationId xmlns:a16="http://schemas.microsoft.com/office/drawing/2014/main" id="{27282253-64BD-48F9-85A0-236AA61B4D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8493" y="6098107"/>
            <a:ext cx="2129814" cy="761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oin_final 1-15-14">
            <a:extLst>
              <a:ext uri="{FF2B5EF4-FFF2-40B4-BE49-F238E27FC236}">
                <a16:creationId xmlns:a16="http://schemas.microsoft.com/office/drawing/2014/main" id="{1FEF427F-41E2-4FCB-A8F4-156A519208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1998" y="6237209"/>
            <a:ext cx="1571188" cy="533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1.jpeg">
            <a:extLst>
              <a:ext uri="{FF2B5EF4-FFF2-40B4-BE49-F238E27FC236}">
                <a16:creationId xmlns:a16="http://schemas.microsoft.com/office/drawing/2014/main" id="{EECA8B6C-A10F-472E-AF53-A380691872E1}"/>
              </a:ext>
            </a:extLst>
          </p:cNvPr>
          <p:cNvPicPr>
            <a:picLocks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4800" y="729495"/>
            <a:ext cx="7315200" cy="5399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4548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Autofit/>
          </a:bodyPr>
          <a:lstStyle/>
          <a:p>
            <a:pPr algn="ctr"/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/>
              <a:t>Health System &amp; CIH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DBB73E4-01D6-4809-AB91-871D3CB0485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183819"/>
            <a:ext cx="1350085" cy="587288"/>
          </a:xfrm>
          <a:prstGeom prst="rect">
            <a:avLst/>
          </a:prstGeom>
        </p:spPr>
      </p:pic>
      <p:pic>
        <p:nvPicPr>
          <p:cNvPr id="1028" name="Picture 4" descr="Image result for VHA image">
            <a:extLst>
              <a:ext uri="{FF2B5EF4-FFF2-40B4-BE49-F238E27FC236}">
                <a16:creationId xmlns:a16="http://schemas.microsoft.com/office/drawing/2014/main" id="{27282253-64BD-48F9-85A0-236AA61B4D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8493" y="6098107"/>
            <a:ext cx="2129814" cy="761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oin_final 1-15-14">
            <a:extLst>
              <a:ext uri="{FF2B5EF4-FFF2-40B4-BE49-F238E27FC236}">
                <a16:creationId xmlns:a16="http://schemas.microsoft.com/office/drawing/2014/main" id="{1FEF427F-41E2-4FCB-A8F4-156A519208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1998" y="6237209"/>
            <a:ext cx="1571188" cy="533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A0996CCD-C063-40E6-81B9-875BB60F95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7620000" cy="4800600"/>
          </a:xfrm>
        </p:spPr>
        <p:txBody>
          <a:bodyPr>
            <a:normAutofit/>
          </a:bodyPr>
          <a:lstStyle/>
          <a:p>
            <a:r>
              <a:rPr lang="en-US" sz="2400" dirty="0"/>
              <a:t>“Who you see is what you get” – Dan </a:t>
            </a:r>
            <a:r>
              <a:rPr lang="en-US" sz="2400" dirty="0" err="1"/>
              <a:t>Cherkin</a:t>
            </a:r>
            <a:r>
              <a:rPr lang="en-US" sz="2400" dirty="0"/>
              <a:t>; Kaiser Permanente/Group Health Cooperative</a:t>
            </a:r>
          </a:p>
          <a:p>
            <a:endParaRPr lang="en-US" sz="2400" dirty="0"/>
          </a:p>
          <a:p>
            <a:r>
              <a:rPr lang="en-US" sz="2400" dirty="0"/>
              <a:t>United Healthcare</a:t>
            </a:r>
          </a:p>
          <a:p>
            <a:pPr lvl="1"/>
            <a:r>
              <a:rPr lang="en-US" sz="2200" dirty="0"/>
              <a:t>Medical provider:  $2800</a:t>
            </a:r>
          </a:p>
          <a:p>
            <a:pPr lvl="1"/>
            <a:r>
              <a:rPr lang="en-US" sz="2200" dirty="0"/>
              <a:t>Non-traditional provider (usually chiropractor):  $700</a:t>
            </a:r>
          </a:p>
          <a:p>
            <a:pPr marL="411480" lvl="1" indent="0">
              <a:buNone/>
            </a:pPr>
            <a:endParaRPr lang="en-US" sz="2200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311155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5275</TotalTime>
  <Words>1053</Words>
  <Application>Microsoft Office PowerPoint</Application>
  <PresentationFormat>On-screen Show (4:3)</PresentationFormat>
  <Paragraphs>217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Cambria</vt:lpstr>
      <vt:lpstr>Adjacency</vt:lpstr>
      <vt:lpstr>   The APPROACH Trial:  Assessing Pain, Patient Reported Outcomes and Complementary &amp; Integrative Health   </vt:lpstr>
      <vt:lpstr>  Acknowledgements   </vt:lpstr>
      <vt:lpstr>  Mechanism:  NIH-DOD-VA Pain Management Collaboratory   </vt:lpstr>
      <vt:lpstr>  Requested Pragmatic Components   </vt:lpstr>
      <vt:lpstr>  Background – CIH &amp; Pain   </vt:lpstr>
      <vt:lpstr>  Evidence Maps - Acupuncture  </vt:lpstr>
      <vt:lpstr>  Evidence Maps - Mindfulness   </vt:lpstr>
      <vt:lpstr>  Evidence Maps – Tai Chi   </vt:lpstr>
      <vt:lpstr>  Health System &amp; CIH  </vt:lpstr>
      <vt:lpstr>  2016 Comprehensive Addiction  &amp; Recovery Act (CARA)  </vt:lpstr>
      <vt:lpstr>  VA Leadership -&gt; Health System Hypothesis  </vt:lpstr>
      <vt:lpstr>  CIH Patterns (FY 18)   </vt:lpstr>
      <vt:lpstr>  Alternatives to Treatment Randomization   </vt:lpstr>
      <vt:lpstr>  CIH &amp; Dual CIH Incentives/Nudges  </vt:lpstr>
      <vt:lpstr>  Randomizing/Structuring Nudges  </vt:lpstr>
      <vt:lpstr>  Pragmatic Considerations  </vt:lpstr>
      <vt:lpstr>  Statistical Concerns  </vt:lpstr>
      <vt:lpstr>  Sample size simulations  </vt:lpstr>
      <vt:lpstr>  Simulation findings  </vt:lpstr>
      <vt:lpstr>  Summary  </vt:lpstr>
      <vt:lpstr>  A Couple of Key References   </vt:lpstr>
      <vt:lpstr>  Thank you!  </vt:lpstr>
    </vt:vector>
  </TitlesOfParts>
  <Company>Veteran Affairs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Study Title</dc:title>
  <dc:creator>Department of Veterans Affairs</dc:creator>
  <cp:lastModifiedBy>Jonas Ellenberg</cp:lastModifiedBy>
  <cp:revision>66</cp:revision>
  <dcterms:created xsi:type="dcterms:W3CDTF">2018-01-08T21:19:34Z</dcterms:created>
  <dcterms:modified xsi:type="dcterms:W3CDTF">2019-03-30T20:59:11Z</dcterms:modified>
</cp:coreProperties>
</file>