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785" r:id="rId2"/>
    <p:sldId id="786" r:id="rId3"/>
    <p:sldId id="802" r:id="rId4"/>
    <p:sldId id="803" r:id="rId5"/>
    <p:sldId id="804" r:id="rId6"/>
    <p:sldId id="792" r:id="rId7"/>
    <p:sldId id="796" r:id="rId8"/>
    <p:sldId id="795" r:id="rId9"/>
    <p:sldId id="793" r:id="rId10"/>
    <p:sldId id="799" r:id="rId11"/>
    <p:sldId id="800" r:id="rId12"/>
    <p:sldId id="798" r:id="rId13"/>
    <p:sldId id="791" r:id="rId14"/>
    <p:sldId id="801" r:id="rId15"/>
  </p:sldIdLst>
  <p:sldSz cx="9144000" cy="6858000" type="letter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400" kern="1200">
        <a:solidFill>
          <a:schemeClr val="tx2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400" kern="1200">
        <a:solidFill>
          <a:schemeClr val="tx2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400" kern="1200">
        <a:solidFill>
          <a:schemeClr val="tx2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400" kern="1200">
        <a:solidFill>
          <a:schemeClr val="tx2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16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ECBE2"/>
    <a:srgbClr val="FFFFFF"/>
    <a:srgbClr val="ACB8CD"/>
    <a:srgbClr val="004081"/>
    <a:srgbClr val="00274E"/>
    <a:srgbClr val="002448"/>
    <a:srgbClr val="A30A36"/>
    <a:srgbClr val="C0C0C0"/>
    <a:srgbClr val="003264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6" autoAdjust="0"/>
    <p:restoredTop sz="98410" autoAdjust="0"/>
  </p:normalViewPr>
  <p:slideViewPr>
    <p:cSldViewPr snapToGrid="0">
      <p:cViewPr varScale="1">
        <p:scale>
          <a:sx n="111" d="100"/>
          <a:sy n="111" d="100"/>
        </p:scale>
        <p:origin x="163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-2058" y="-84"/>
      </p:cViewPr>
      <p:guideLst>
        <p:guide orient="horz" pos="2929"/>
        <p:guide pos="2168"/>
      </p:guideLst>
    </p:cSldViewPr>
  </p:notesViewPr>
  <p:gridSpacing cx="45720" cy="4572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578"/>
            <a:ext cx="2981655" cy="46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564" tIns="0" rIns="18564" bIns="0" numCol="1" anchor="t" anchorCtr="0" compatLnSpc="1">
            <a:prstTxWarp prst="textNoShape">
              <a:avLst/>
            </a:prstTxWarp>
          </a:bodyPr>
          <a:lstStyle>
            <a:lvl1pPr defTabSz="929585" eaLnBrk="0" hangingPunct="0">
              <a:defRPr sz="1000" i="1" smtClean="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158" y="1578"/>
            <a:ext cx="2981655" cy="46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564" tIns="0" rIns="18564" bIns="0" numCol="1" anchor="t" anchorCtr="0" compatLnSpc="1">
            <a:prstTxWarp prst="textNoShape">
              <a:avLst/>
            </a:prstTxWarp>
          </a:bodyPr>
          <a:lstStyle>
            <a:lvl1pPr algn="r" defTabSz="929585" eaLnBrk="0" hangingPunct="0">
              <a:defRPr sz="1000" i="1" smtClean="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684"/>
            <a:ext cx="2981655" cy="462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564" tIns="0" rIns="18564" bIns="0" numCol="1" anchor="b" anchorCtr="0" compatLnSpc="1">
            <a:prstTxWarp prst="textNoShape">
              <a:avLst/>
            </a:prstTxWarp>
          </a:bodyPr>
          <a:lstStyle>
            <a:lvl1pPr defTabSz="929585" eaLnBrk="0" hangingPunct="0">
              <a:defRPr sz="1000" i="1" smtClean="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158" y="8832684"/>
            <a:ext cx="2981655" cy="462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564" tIns="0" rIns="18564" bIns="0" numCol="1" anchor="b" anchorCtr="0" compatLnSpc="1">
            <a:prstTxWarp prst="textNoShape">
              <a:avLst/>
            </a:prstTxWarp>
          </a:bodyPr>
          <a:lstStyle>
            <a:lvl1pPr algn="r" defTabSz="929585" eaLnBrk="0" hangingPunct="0">
              <a:defRPr sz="1000" i="1">
                <a:solidFill>
                  <a:schemeClr val="tx1"/>
                </a:solidFill>
              </a:defRPr>
            </a:lvl1pPr>
          </a:lstStyle>
          <a:p>
            <a:fld id="{7D3A3A36-2ED5-A849-B224-CBBC756744DD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3051493" y="8851611"/>
            <a:ext cx="772633" cy="259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274" tIns="46410" rIns="91274" bIns="46410">
            <a:spAutoFit/>
          </a:bodyPr>
          <a:lstStyle/>
          <a:p>
            <a:pPr algn="ctr" defTabSz="959319" eaLnBrk="0" hangingPunct="0">
              <a:lnSpc>
                <a:spcPct val="90000"/>
              </a:lnSpc>
            </a:pPr>
            <a:r>
              <a:rPr lang="en-US" sz="1200" dirty="0">
                <a:solidFill>
                  <a:schemeClr val="tx1"/>
                </a:solidFill>
              </a:rPr>
              <a:t>Page </a:t>
            </a:r>
            <a:fld id="{427AC760-51F0-8C4B-BA1A-49039431634D}" type="slidenum">
              <a:rPr lang="en-US" sz="1200">
                <a:solidFill>
                  <a:schemeClr val="tx1"/>
                </a:solidFill>
              </a:rPr>
              <a:pPr algn="ctr" defTabSz="959319" eaLnBrk="0" hangingPunct="0">
                <a:lnSpc>
                  <a:spcPct val="90000"/>
                </a:lnSpc>
              </a:pPr>
              <a:t>‹#›</a:t>
            </a:fld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373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578"/>
            <a:ext cx="2981655" cy="46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564" tIns="0" rIns="18564" bIns="0" numCol="1" anchor="t" anchorCtr="0" compatLnSpc="1">
            <a:prstTxWarp prst="textNoShape">
              <a:avLst/>
            </a:prstTxWarp>
          </a:bodyPr>
          <a:lstStyle>
            <a:lvl1pPr defTabSz="929585" eaLnBrk="0" hangingPunct="0">
              <a:defRPr sz="1000" i="1" smtClean="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158" y="1578"/>
            <a:ext cx="2981655" cy="46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564" tIns="0" rIns="18564" bIns="0" numCol="1" anchor="t" anchorCtr="0" compatLnSpc="1">
            <a:prstTxWarp prst="textNoShape">
              <a:avLst/>
            </a:prstTxWarp>
          </a:bodyPr>
          <a:lstStyle>
            <a:lvl1pPr algn="r" defTabSz="929585" eaLnBrk="0" hangingPunct="0">
              <a:defRPr sz="1000" i="1" smtClean="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684"/>
            <a:ext cx="2981655" cy="462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564" tIns="0" rIns="18564" bIns="0" numCol="1" anchor="b" anchorCtr="0" compatLnSpc="1">
            <a:prstTxWarp prst="textNoShape">
              <a:avLst/>
            </a:prstTxWarp>
          </a:bodyPr>
          <a:lstStyle>
            <a:lvl1pPr defTabSz="929585" eaLnBrk="0" hangingPunct="0">
              <a:defRPr sz="1000" i="1" smtClean="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158" y="8832684"/>
            <a:ext cx="2981655" cy="462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564" tIns="0" rIns="18564" bIns="0" numCol="1" anchor="b" anchorCtr="0" compatLnSpc="1">
            <a:prstTxWarp prst="textNoShape">
              <a:avLst/>
            </a:prstTxWarp>
          </a:bodyPr>
          <a:lstStyle>
            <a:lvl1pPr algn="r" defTabSz="929585" eaLnBrk="0" hangingPunct="0">
              <a:defRPr sz="1000" i="1">
                <a:solidFill>
                  <a:schemeClr val="tx1"/>
                </a:solidFill>
              </a:defRPr>
            </a:lvl1pPr>
          </a:lstStyle>
          <a:p>
            <a:fld id="{61307627-106A-B14C-93C5-C8FFBB7D68B0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3051493" y="8851612"/>
            <a:ext cx="772633" cy="259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274" tIns="46410" rIns="91274" bIns="46410">
            <a:spAutoFit/>
          </a:bodyPr>
          <a:lstStyle/>
          <a:p>
            <a:pPr algn="ctr" defTabSz="959319" eaLnBrk="0" hangingPunct="0">
              <a:lnSpc>
                <a:spcPct val="90000"/>
              </a:lnSpc>
            </a:pPr>
            <a:r>
              <a:rPr lang="en-US" sz="1200" dirty="0">
                <a:solidFill>
                  <a:schemeClr val="tx1"/>
                </a:solidFill>
              </a:rPr>
              <a:t>Page </a:t>
            </a:r>
            <a:fld id="{25911ABC-1FE8-BB40-95B7-C2484DF26B10}" type="slidenum">
              <a:rPr lang="en-US" sz="1200">
                <a:solidFill>
                  <a:schemeClr val="tx1"/>
                </a:solidFill>
              </a:rPr>
              <a:pPr algn="ctr" defTabSz="959319" eaLnBrk="0" hangingPunct="0">
                <a:lnSpc>
                  <a:spcPct val="90000"/>
                </a:lnSpc>
              </a:pPr>
              <a:t>‹#›</a:t>
            </a:fld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17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0000" y="5126038"/>
            <a:ext cx="4321175" cy="3241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80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4129" y="473180"/>
            <a:ext cx="5037059" cy="4181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15" tIns="51052" rIns="95915" bIns="510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Body Text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95705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030288" rtl="0" eaLnBrk="0" fontAlgn="base" hangingPunct="0">
      <a:lnSpc>
        <a:spcPct val="87000"/>
      </a:lnSpc>
      <a:spcBef>
        <a:spcPct val="4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84188" algn="l" defTabSz="1030288" rtl="0" eaLnBrk="0" fontAlgn="base" hangingPunct="0">
      <a:lnSpc>
        <a:spcPct val="87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71550" algn="l" defTabSz="1030288" rtl="0" eaLnBrk="0" fontAlgn="base" hangingPunct="0">
      <a:lnSpc>
        <a:spcPct val="87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457325" algn="l" defTabSz="1030288" rtl="0" eaLnBrk="0" fontAlgn="base" hangingPunct="0">
      <a:lnSpc>
        <a:spcPct val="87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944688" algn="l" defTabSz="1030288" rtl="0" eaLnBrk="0" fontAlgn="base" hangingPunct="0">
      <a:lnSpc>
        <a:spcPct val="87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07627-106A-B14C-93C5-C8FFBB7D68B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344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 eaLnBrk="0" hangingPunct="0"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defTabSz="942975" eaLnBrk="0" hangingPunct="0"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defTabSz="942975" eaLnBrk="0" hangingPunct="0"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defTabSz="942975" eaLnBrk="0" hangingPunct="0"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defTabSz="942975" eaLnBrk="0" hangingPunct="0"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fld id="{F227AEA2-9166-466F-A455-27F8DFF84097}" type="slidenum">
              <a:rPr lang="en-US" altLang="en-US" sz="1000">
                <a:solidFill>
                  <a:schemeClr val="tx1"/>
                </a:solidFill>
              </a:rPr>
              <a:pPr/>
              <a:t>14</a:t>
            </a:fld>
            <a:endParaRPr lang="en-US" altLang="en-US" sz="1000" dirty="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870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2767013" y="6564313"/>
            <a:ext cx="2513012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648" tIns="48825" rIns="97648" bIns="48825">
            <a:spAutoFit/>
          </a:bodyPr>
          <a:lstStyle>
            <a:lvl1pPr defTabSz="969963">
              <a:defRPr>
                <a:solidFill>
                  <a:schemeClr val="tx1"/>
                </a:solidFill>
                <a:latin typeface="Arial" charset="0"/>
              </a:defRPr>
            </a:lvl1pPr>
            <a:lvl2pPr marL="484188" defTabSz="969963">
              <a:defRPr>
                <a:solidFill>
                  <a:schemeClr val="tx1"/>
                </a:solidFill>
                <a:latin typeface="Arial" charset="0"/>
              </a:defRPr>
            </a:lvl2pPr>
            <a:lvl3pPr marL="969963" defTabSz="969963">
              <a:defRPr>
                <a:solidFill>
                  <a:schemeClr val="tx1"/>
                </a:solidFill>
                <a:latin typeface="Arial" charset="0"/>
              </a:defRPr>
            </a:lvl3pPr>
            <a:lvl4pPr marL="1454150" defTabSz="969963">
              <a:defRPr>
                <a:solidFill>
                  <a:schemeClr val="tx1"/>
                </a:solidFill>
                <a:latin typeface="Arial" charset="0"/>
              </a:defRPr>
            </a:lvl4pPr>
            <a:lvl5pPr marL="1939925" defTabSz="969963">
              <a:defRPr>
                <a:solidFill>
                  <a:schemeClr val="tx1"/>
                </a:solidFill>
                <a:latin typeface="Arial" charset="0"/>
              </a:defRPr>
            </a:lvl5pPr>
            <a:lvl6pPr marL="23971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43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115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687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>
              <a:spcBef>
                <a:spcPct val="50000"/>
              </a:spcBef>
              <a:defRPr/>
            </a:pPr>
            <a:endParaRPr lang="en-US" altLang="en-US" sz="1900" dirty="0" smtClean="0">
              <a:ea typeface="+mn-ea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35013" y="2508250"/>
            <a:ext cx="7551737" cy="547688"/>
          </a:xfrm>
        </p:spPr>
        <p:txBody>
          <a:bodyPr/>
          <a:lstStyle>
            <a:lvl1pPr marL="228600" indent="0" algn="ctr">
              <a:buFont typeface="Wingdings" pitchFamily="2" charset="2"/>
              <a:buNone/>
              <a:defRPr sz="23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 dirty="0" smtClean="0"/>
              <a:t>Click to edit Master subtitle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735013" y="1890713"/>
            <a:ext cx="7551737" cy="54292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altLang="en-US" noProof="0" dirty="0" smtClean="0"/>
              <a:t>Click to edit Master title style</a:t>
            </a:r>
          </a:p>
        </p:txBody>
      </p:sp>
      <p:pic>
        <p:nvPicPr>
          <p:cNvPr id="2" name="Picture 1" descr="CCEB_logo_PSOM_ppt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5130800"/>
            <a:ext cx="8205028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962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638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825500"/>
            <a:ext cx="3836988" cy="1743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9163" y="825500"/>
            <a:ext cx="3836987" cy="1743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237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3700"/>
            <a:ext cx="8229600" cy="5159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430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240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81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986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33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025" y="204788"/>
            <a:ext cx="8520113" cy="55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495300" y="1003300"/>
            <a:ext cx="7937500" cy="4673600"/>
          </a:xfrm>
        </p:spPr>
        <p:txBody>
          <a:bodyPr/>
          <a:lstStyle/>
          <a:p>
            <a:r>
              <a:rPr lang="en-US" dirty="0" smtClean="0"/>
              <a:t>Placeholder for a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896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6550"/>
            <a:ext cx="3008313" cy="7175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319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8193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153988"/>
            <a:ext cx="8520113" cy="55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330200" y="1066800"/>
            <a:ext cx="3619500" cy="3136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17500" y="4292601"/>
            <a:ext cx="3008313" cy="412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for a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1"/>
          </p:nvPr>
        </p:nvSpPr>
        <p:spPr>
          <a:xfrm>
            <a:off x="4330700" y="1079501"/>
            <a:ext cx="4381500" cy="41402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1101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2767013" y="6564313"/>
            <a:ext cx="2513012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648" tIns="48825" rIns="97648" bIns="48825">
            <a:spAutoFit/>
          </a:bodyPr>
          <a:lstStyle>
            <a:lvl1pPr defTabSz="969963">
              <a:defRPr>
                <a:solidFill>
                  <a:schemeClr val="tx1"/>
                </a:solidFill>
                <a:latin typeface="Arial" charset="0"/>
              </a:defRPr>
            </a:lvl1pPr>
            <a:lvl2pPr marL="484188" defTabSz="969963">
              <a:defRPr>
                <a:solidFill>
                  <a:schemeClr val="tx1"/>
                </a:solidFill>
                <a:latin typeface="Arial" charset="0"/>
              </a:defRPr>
            </a:lvl2pPr>
            <a:lvl3pPr marL="969963" defTabSz="969963">
              <a:defRPr>
                <a:solidFill>
                  <a:schemeClr val="tx1"/>
                </a:solidFill>
                <a:latin typeface="Arial" charset="0"/>
              </a:defRPr>
            </a:lvl3pPr>
            <a:lvl4pPr marL="1454150" defTabSz="969963">
              <a:defRPr>
                <a:solidFill>
                  <a:schemeClr val="tx1"/>
                </a:solidFill>
                <a:latin typeface="Arial" charset="0"/>
              </a:defRPr>
            </a:lvl4pPr>
            <a:lvl5pPr marL="1939925" defTabSz="969963">
              <a:defRPr>
                <a:solidFill>
                  <a:schemeClr val="tx1"/>
                </a:solidFill>
                <a:latin typeface="Arial" charset="0"/>
              </a:defRPr>
            </a:lvl5pPr>
            <a:lvl6pPr marL="23971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43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115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687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>
              <a:spcBef>
                <a:spcPct val="50000"/>
              </a:spcBef>
              <a:defRPr/>
            </a:pPr>
            <a:endParaRPr lang="en-US" altLang="en-US" sz="1900" dirty="0" smtClean="0">
              <a:ea typeface="+mn-ea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6613" y="4984750"/>
            <a:ext cx="7551737" cy="547688"/>
          </a:xfrm>
        </p:spPr>
        <p:txBody>
          <a:bodyPr/>
          <a:lstStyle>
            <a:lvl1pPr marL="228600" indent="0" algn="ctr">
              <a:buFont typeface="Wingdings" pitchFamily="2" charset="2"/>
              <a:buNone/>
              <a:defRPr sz="23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 dirty="0" smtClean="0"/>
              <a:t>Click to edit Master subtitle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811213" y="4291013"/>
            <a:ext cx="7551737" cy="542925"/>
          </a:xfrm>
        </p:spPr>
        <p:txBody>
          <a:bodyPr anchor="ctr"/>
          <a:lstStyle>
            <a:lvl1pPr algn="ctr">
              <a:defRPr baseline="0"/>
            </a:lvl1pPr>
          </a:lstStyle>
          <a:p>
            <a:pPr lvl="0"/>
            <a:r>
              <a:rPr lang="en-US" altLang="en-US" noProof="0" dirty="0" smtClean="0"/>
              <a:t>More info: </a:t>
            </a:r>
            <a:r>
              <a:rPr lang="en-US" altLang="en-US" noProof="0" dirty="0" err="1" smtClean="0"/>
              <a:t>cceb.med.upenn.edu</a:t>
            </a:r>
            <a:endParaRPr lang="en-US" altLang="en-US" noProof="0" dirty="0" smtClean="0"/>
          </a:p>
        </p:txBody>
      </p:sp>
      <p:pic>
        <p:nvPicPr>
          <p:cNvPr id="2" name="Picture 1" descr="CCEB_logo_PSOM_ppt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" y="1701800"/>
            <a:ext cx="8205028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10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9619DD-7DA2-724E-857B-F3C6B554C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5B0E-3943-144A-910B-9F757D13233D}" type="datetimeFigureOut">
              <a:rPr lang="en-US" smtClean="0"/>
              <a:t>9/24/2020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976C98-8BE0-194B-B851-E1735BD17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510CD4-7450-BC48-93EB-5619C5A74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C1CE5-E2EC-1E48-8E62-1D0FF65861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210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825500"/>
            <a:ext cx="7826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97648" rIns="0" bIns="9764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Level 1</a:t>
            </a:r>
          </a:p>
          <a:p>
            <a:pPr lvl="1"/>
            <a:r>
              <a:rPr lang="en-US"/>
              <a:t>Level two</a:t>
            </a:r>
          </a:p>
          <a:p>
            <a:pPr lvl="2"/>
            <a:r>
              <a:rPr lang="en-US"/>
              <a:t>Level three</a:t>
            </a:r>
          </a:p>
          <a:p>
            <a:pPr lvl="3"/>
            <a:r>
              <a:rPr lang="en-US"/>
              <a:t>Level four</a:t>
            </a:r>
          </a:p>
          <a:p>
            <a:pPr lvl="4"/>
            <a:r>
              <a:rPr lang="en-US"/>
              <a:t>Level five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4025" y="90488"/>
            <a:ext cx="8520113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767013" y="6564313"/>
            <a:ext cx="2513012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648" tIns="48825" rIns="97648" bIns="48825">
            <a:spAutoFit/>
          </a:bodyPr>
          <a:lstStyle>
            <a:lvl1pPr defTabSz="969963">
              <a:defRPr>
                <a:solidFill>
                  <a:schemeClr val="tx1"/>
                </a:solidFill>
                <a:latin typeface="Arial" charset="0"/>
              </a:defRPr>
            </a:lvl1pPr>
            <a:lvl2pPr marL="484188" defTabSz="969963">
              <a:defRPr>
                <a:solidFill>
                  <a:schemeClr val="tx1"/>
                </a:solidFill>
                <a:latin typeface="Arial" charset="0"/>
              </a:defRPr>
            </a:lvl2pPr>
            <a:lvl3pPr marL="969963" defTabSz="969963">
              <a:defRPr>
                <a:solidFill>
                  <a:schemeClr val="tx1"/>
                </a:solidFill>
                <a:latin typeface="Arial" charset="0"/>
              </a:defRPr>
            </a:lvl3pPr>
            <a:lvl4pPr marL="1454150" defTabSz="969963">
              <a:defRPr>
                <a:solidFill>
                  <a:schemeClr val="tx1"/>
                </a:solidFill>
                <a:latin typeface="Arial" charset="0"/>
              </a:defRPr>
            </a:lvl4pPr>
            <a:lvl5pPr marL="1939925" defTabSz="969963">
              <a:defRPr>
                <a:solidFill>
                  <a:schemeClr val="tx1"/>
                </a:solidFill>
                <a:latin typeface="Arial" charset="0"/>
              </a:defRPr>
            </a:lvl5pPr>
            <a:lvl6pPr marL="23971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43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115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687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>
              <a:spcBef>
                <a:spcPct val="50000"/>
              </a:spcBef>
              <a:defRPr/>
            </a:pPr>
            <a:endParaRPr lang="en-US" altLang="en-US" sz="1900" dirty="0" smtClean="0">
              <a:ea typeface="+mn-ea"/>
            </a:endParaRPr>
          </a:p>
        </p:txBody>
      </p:sp>
      <p:pic>
        <p:nvPicPr>
          <p:cNvPr id="5" name="Picture 4" descr="CCEB_logo_PSOM_2c-adj-word.jpg"/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00" y="5791200"/>
            <a:ext cx="6035040" cy="87782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3" r:id="rId3"/>
    <p:sldLayoutId id="2147483664" r:id="rId4"/>
    <p:sldLayoutId id="2147483665" r:id="rId5"/>
    <p:sldLayoutId id="2147483667" r:id="rId6"/>
    <p:sldLayoutId id="2147483672" r:id="rId7"/>
    <p:sldLayoutId id="2147483673" r:id="rId8"/>
    <p:sldLayoutId id="2147483674" r:id="rId9"/>
  </p:sldLayoutIdLst>
  <p:txStyles>
    <p:titleStyle>
      <a:lvl1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+mj-lt"/>
          <a:ea typeface="ＭＳ Ｐゴシック" charset="0"/>
          <a:cs typeface="+mj-cs"/>
        </a:defRPr>
      </a:lvl1pPr>
      <a:lvl2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  <a:ea typeface="ＭＳ Ｐゴシック" charset="0"/>
        </a:defRPr>
      </a:lvl2pPr>
      <a:lvl3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  <a:ea typeface="ＭＳ Ｐゴシック" charset="0"/>
        </a:defRPr>
      </a:lvl3pPr>
      <a:lvl4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  <a:ea typeface="ＭＳ Ｐゴシック" charset="0"/>
        </a:defRPr>
      </a:lvl4pPr>
      <a:lvl5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  <a:ea typeface="ＭＳ Ｐゴシック" charset="0"/>
        </a:defRPr>
      </a:lvl5pPr>
      <a:lvl6pPr marL="4572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6pPr>
      <a:lvl7pPr marL="9144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7pPr>
      <a:lvl8pPr marL="13716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8pPr>
      <a:lvl9pPr marL="18288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9pPr>
    </p:titleStyle>
    <p:bodyStyle>
      <a:lvl1pPr marL="242888" indent="-242888" algn="l" defTabSz="901700" rtl="0" eaLnBrk="0" fontAlgn="base" hangingPunct="0">
        <a:spcBef>
          <a:spcPts val="400"/>
        </a:spcBef>
        <a:spcAft>
          <a:spcPts val="200"/>
        </a:spcAft>
        <a:buClr>
          <a:schemeClr val="tx2"/>
        </a:buClr>
        <a:buFont typeface="Wingdings" charset="0"/>
        <a:buChar char="w"/>
        <a:defRPr sz="2000" b="1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660400" indent="-303213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Char char="•"/>
        <a:defRPr>
          <a:solidFill>
            <a:srgbClr val="000000"/>
          </a:solidFill>
          <a:latin typeface="+mn-lt"/>
          <a:ea typeface="ＭＳ Ｐゴシック" charset="0"/>
        </a:defRPr>
      </a:lvl2pPr>
      <a:lvl3pPr marL="1077913" indent="-303213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Arial" charset="0"/>
        <a:buChar char="–"/>
        <a:defRPr>
          <a:solidFill>
            <a:srgbClr val="000000"/>
          </a:solidFill>
          <a:latin typeface="+mn-lt"/>
          <a:ea typeface="ＭＳ Ｐゴシック" charset="0"/>
        </a:defRPr>
      </a:lvl3pPr>
      <a:lvl4pPr marL="1438275" indent="-246063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charset="0"/>
        <a:buChar char="○"/>
        <a:defRPr sz="1600">
          <a:solidFill>
            <a:srgbClr val="000000"/>
          </a:solidFill>
          <a:latin typeface="+mn-lt"/>
          <a:ea typeface="ＭＳ Ｐゴシック" charset="0"/>
        </a:defRPr>
      </a:lvl4pPr>
      <a:lvl5pPr marL="17954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charset="0"/>
        <a:buChar char="–"/>
        <a:defRPr sz="1600">
          <a:solidFill>
            <a:srgbClr val="000000"/>
          </a:solidFill>
          <a:latin typeface="+mn-lt"/>
          <a:ea typeface="ＭＳ Ｐゴシック" charset="0"/>
        </a:defRPr>
      </a:lvl5pPr>
      <a:lvl6pPr marL="22526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6pPr>
      <a:lvl7pPr marL="27098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7pPr>
      <a:lvl8pPr marL="31670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8pPr>
      <a:lvl9pPr marL="36242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.upenn.edu/ccebtest/grantreg_form.html" TargetMode="External"/><Relationship Id="rId7" Type="http://schemas.openxmlformats.org/officeDocument/2006/relationships/hyperlink" Target="mailto:jfarrar@upenn.edu" TargetMode="External"/><Relationship Id="rId2" Type="http://schemas.openxmlformats.org/officeDocument/2006/relationships/hyperlink" Target="https://www.cceb.med.upenn.edu/bac/contact-us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warren@upenn.edu" TargetMode="External"/><Relationship Id="rId5" Type="http://schemas.openxmlformats.org/officeDocument/2006/relationships/hyperlink" Target="mailto:mkallan@pennmedicine.upenn.edu" TargetMode="External"/><Relationship Id="rId4" Type="http://schemas.openxmlformats.org/officeDocument/2006/relationships/hyperlink" Target="mailto:appelsc@pennmedicine.upenn.edu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ceb.med.upenn.edu/bac/contact-us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0247" y="1474107"/>
            <a:ext cx="8270420" cy="62809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800" dirty="0" smtClean="0">
                <a:latin typeface="Arial" charset="0"/>
              </a:rPr>
              <a:t>Overview and Services</a:t>
            </a:r>
            <a:endParaRPr lang="en-US" sz="2800" dirty="0">
              <a:latin typeface="Arial" charset="0"/>
            </a:endParaRPr>
          </a:p>
        </p:txBody>
      </p:sp>
      <p:sp>
        <p:nvSpPr>
          <p:cNvPr id="3074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490689" y="694191"/>
            <a:ext cx="8290454" cy="542925"/>
          </a:xfrm>
        </p:spPr>
        <p:txBody>
          <a:bodyPr/>
          <a:lstStyle/>
          <a:p>
            <a:r>
              <a:rPr lang="en-US" sz="3600" dirty="0" smtClean="0">
                <a:latin typeface="Arial" charset="0"/>
              </a:rPr>
              <a:t>Biostatistics Analysis Center</a:t>
            </a:r>
            <a:endParaRPr lang="en-US" sz="3600" dirty="0">
              <a:latin typeface="Arial" charset="0"/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493940" y="4027866"/>
            <a:ext cx="3168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>
            <a:spAutoFit/>
          </a:bodyPr>
          <a:lstStyle/>
          <a:p>
            <a:pPr>
              <a:spcBef>
                <a:spcPct val="30000"/>
              </a:spcBef>
            </a:pPr>
            <a:r>
              <a:rPr lang="en-US" sz="1600" b="1" dirty="0" smtClean="0">
                <a:solidFill>
                  <a:schemeClr val="tx1"/>
                </a:solidFill>
              </a:rPr>
              <a:t>September 24, 2020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493334" y="2192779"/>
            <a:ext cx="3962400" cy="1680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anchor="b">
            <a:spAutoFit/>
          </a:bodyPr>
          <a:lstStyle>
            <a:lvl1pPr eaLnBrk="0" hangingPunct="0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30000"/>
              </a:spcBef>
            </a:pPr>
            <a:r>
              <a:rPr lang="en-US" sz="2000" b="1" dirty="0" smtClean="0">
                <a:solidFill>
                  <a:srgbClr val="004081"/>
                </a:solidFill>
              </a:rPr>
              <a:t>BAC Executive Committee</a:t>
            </a:r>
          </a:p>
          <a:p>
            <a:pPr eaLnBrk="1" hangingPunct="1">
              <a:spcBef>
                <a:spcPct val="30000"/>
              </a:spcBef>
            </a:pPr>
            <a:r>
              <a:rPr lang="en-US" sz="1600" b="1" dirty="0" smtClean="0">
                <a:solidFill>
                  <a:srgbClr val="004081"/>
                </a:solidFill>
              </a:rPr>
              <a:t>Warren Bilker, PhD</a:t>
            </a:r>
          </a:p>
          <a:p>
            <a:pPr eaLnBrk="1" hangingPunct="1">
              <a:spcBef>
                <a:spcPct val="30000"/>
              </a:spcBef>
            </a:pPr>
            <a:r>
              <a:rPr lang="en-US" sz="1600" b="1" dirty="0" smtClean="0">
                <a:solidFill>
                  <a:srgbClr val="004081"/>
                </a:solidFill>
              </a:rPr>
              <a:t>John Farrar, MD, PhD</a:t>
            </a:r>
          </a:p>
          <a:p>
            <a:pPr eaLnBrk="1" hangingPunct="1">
              <a:spcBef>
                <a:spcPct val="30000"/>
              </a:spcBef>
            </a:pPr>
            <a:r>
              <a:rPr lang="en-US" sz="1600" b="1" dirty="0" smtClean="0">
                <a:solidFill>
                  <a:srgbClr val="004081"/>
                </a:solidFill>
              </a:rPr>
              <a:t>Michael Kallan, MS</a:t>
            </a:r>
          </a:p>
          <a:p>
            <a:pPr eaLnBrk="1" hangingPunct="1">
              <a:spcBef>
                <a:spcPct val="30000"/>
              </a:spcBef>
            </a:pPr>
            <a:r>
              <a:rPr lang="en-US" sz="1600" b="1" dirty="0" smtClean="0">
                <a:solidFill>
                  <a:srgbClr val="004081"/>
                </a:solidFill>
              </a:rPr>
              <a:t>Scott Appel, MS</a:t>
            </a:r>
            <a:endParaRPr lang="en-US" sz="1600" b="1" dirty="0">
              <a:solidFill>
                <a:srgbClr val="004081"/>
              </a:solidFill>
            </a:endParaRPr>
          </a:p>
        </p:txBody>
      </p:sp>
      <p:pic>
        <p:nvPicPr>
          <p:cNvPr id="7" name="Picture 6" descr="BAC-logo_03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395" y="3844587"/>
            <a:ext cx="1901895" cy="12883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157" y="622300"/>
            <a:ext cx="8585881" cy="509588"/>
          </a:xfrm>
        </p:spPr>
        <p:txBody>
          <a:bodyPr/>
          <a:lstStyle/>
          <a:p>
            <a:r>
              <a:rPr lang="en-US" dirty="0" smtClean="0"/>
              <a:t>Detailed Examples (1)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92100" y="1227178"/>
            <a:ext cx="8013700" cy="361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dirty="0" smtClean="0">
              <a:solidFill>
                <a:srgbClr val="000000"/>
              </a:solidFill>
            </a:endParaRPr>
          </a:p>
          <a:p>
            <a:pPr marL="285750" indent="-285750">
              <a:buFont typeface="Wingdings" charset="2"/>
              <a:buChar char="u"/>
            </a:pPr>
            <a:r>
              <a:rPr lang="en-US" sz="1700" dirty="0" smtClean="0">
                <a:solidFill>
                  <a:srgbClr val="000000"/>
                </a:solidFill>
              </a:rPr>
              <a:t>Pharmacoepidemiology large database studies of adverse drug effects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500" dirty="0" smtClean="0">
                <a:solidFill>
                  <a:srgbClr val="000000"/>
                </a:solidFill>
              </a:rPr>
              <a:t>Analytic plan defined by the faculty biostatistician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500" dirty="0" smtClean="0">
                <a:solidFill>
                  <a:srgbClr val="000000"/>
                </a:solidFill>
              </a:rPr>
              <a:t>Statistical programming and analyses carried out by an experienced BAC team, with programmers following the direction of the senior-level BAC biostatistician</a:t>
            </a:r>
          </a:p>
          <a:p>
            <a:pPr lvl="1"/>
            <a:endParaRPr lang="en-US" dirty="0" smtClean="0">
              <a:solidFill>
                <a:srgbClr val="000000"/>
              </a:solidFill>
            </a:endParaRPr>
          </a:p>
          <a:p>
            <a:pPr marL="285750" indent="-285750">
              <a:buFont typeface="Wingdings" charset="2"/>
              <a:buChar char="u"/>
            </a:pPr>
            <a:endParaRPr lang="en-US" sz="1600" dirty="0" smtClean="0">
              <a:solidFill>
                <a:srgbClr val="000000"/>
              </a:solidFill>
            </a:endParaRPr>
          </a:p>
          <a:p>
            <a:pPr marL="285750" indent="-285750">
              <a:buFont typeface="Wingdings" charset="2"/>
              <a:buChar char="u"/>
            </a:pPr>
            <a:r>
              <a:rPr lang="en-US" sz="1700" dirty="0" smtClean="0">
                <a:solidFill>
                  <a:srgbClr val="000000"/>
                </a:solidFill>
              </a:rPr>
              <a:t>National multi-center studies with biostatistics faculty co-investigators directing a BAC team (e.g., MAPP, REGAIN, T-Trials)</a:t>
            </a:r>
            <a:endParaRPr lang="en-US" sz="1700" dirty="0">
              <a:solidFill>
                <a:srgbClr val="000000"/>
              </a:solidFill>
            </a:endParaRPr>
          </a:p>
          <a:p>
            <a:pPr marL="742950" lvl="1" indent="-285750">
              <a:buFont typeface="Courier New"/>
              <a:buChar char="o"/>
            </a:pPr>
            <a:r>
              <a:rPr lang="en-US" sz="1500" dirty="0" smtClean="0">
                <a:solidFill>
                  <a:srgbClr val="000000"/>
                </a:solidFill>
              </a:rPr>
              <a:t>Under the direction of the biostatistics faculty member, the BAC: </a:t>
            </a:r>
          </a:p>
          <a:p>
            <a:pPr marL="1200150" lvl="2" indent="-285750">
              <a:buFont typeface="Wingdings" charset="2"/>
              <a:buChar char="§"/>
            </a:pPr>
            <a:r>
              <a:rPr lang="en-US" sz="1500" dirty="0" smtClean="0">
                <a:solidFill>
                  <a:srgbClr val="000000"/>
                </a:solidFill>
              </a:rPr>
              <a:t>Develops and produces regular monitoring reports</a:t>
            </a:r>
          </a:p>
          <a:p>
            <a:pPr marL="1200150" lvl="2" indent="-285750">
              <a:buFont typeface="Wingdings" charset="2"/>
              <a:buChar char="§"/>
            </a:pPr>
            <a:r>
              <a:rPr lang="en-US" sz="1500" dirty="0" smtClean="0">
                <a:solidFill>
                  <a:srgbClr val="000000"/>
                </a:solidFill>
              </a:rPr>
              <a:t>Performs interim and ad hoc analyses</a:t>
            </a:r>
          </a:p>
          <a:p>
            <a:pPr marL="1200150" lvl="2" indent="-285750">
              <a:buFont typeface="Wingdings" charset="2"/>
              <a:buChar char="§"/>
            </a:pPr>
            <a:r>
              <a:rPr lang="en-US" sz="1500" dirty="0" smtClean="0">
                <a:solidFill>
                  <a:srgbClr val="000000"/>
                </a:solidFill>
              </a:rPr>
              <a:t>Produces presentations at project meetings, DSMB meetings, and SCMs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500" dirty="0" smtClean="0">
                <a:solidFill>
                  <a:srgbClr val="000000"/>
                </a:solidFill>
              </a:rPr>
              <a:t>Increased efficiency from longstanding close </a:t>
            </a:r>
            <a:r>
              <a:rPr lang="en-US" sz="1500" dirty="0">
                <a:solidFill>
                  <a:srgbClr val="000000"/>
                </a:solidFill>
              </a:rPr>
              <a:t>working relationship </a:t>
            </a:r>
            <a:r>
              <a:rPr lang="en-US" sz="1500" dirty="0" smtClean="0">
                <a:solidFill>
                  <a:srgbClr val="000000"/>
                </a:solidFill>
              </a:rPr>
              <a:t>with </a:t>
            </a:r>
            <a:r>
              <a:rPr lang="en-US" sz="1500" dirty="0">
                <a:solidFill>
                  <a:srgbClr val="000000"/>
                </a:solidFill>
              </a:rPr>
              <a:t>the </a:t>
            </a:r>
            <a:r>
              <a:rPr lang="en-US" sz="1500" dirty="0" smtClean="0">
                <a:solidFill>
                  <a:srgbClr val="000000"/>
                </a:solidFill>
              </a:rPr>
              <a:t>CRCU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0787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157" y="622300"/>
            <a:ext cx="8585881" cy="509588"/>
          </a:xfrm>
        </p:spPr>
        <p:txBody>
          <a:bodyPr/>
          <a:lstStyle/>
          <a:p>
            <a:r>
              <a:rPr lang="en-US" dirty="0" smtClean="0"/>
              <a:t>Detailed Examples (2)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4800" y="1227178"/>
            <a:ext cx="8001918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u"/>
            </a:pPr>
            <a:r>
              <a:rPr lang="en-US" sz="1700" dirty="0" smtClean="0">
                <a:solidFill>
                  <a:srgbClr val="000000"/>
                </a:solidFill>
              </a:rPr>
              <a:t>General support for medical departments or divisions</a:t>
            </a:r>
            <a:endParaRPr lang="en-US" sz="1700" dirty="0">
              <a:solidFill>
                <a:srgbClr val="000000"/>
              </a:solidFill>
            </a:endParaRPr>
          </a:p>
          <a:p>
            <a:pPr marL="742950" lvl="1" indent="-285750">
              <a:buFont typeface="Courier New"/>
              <a:buChar char="o"/>
            </a:pPr>
            <a:r>
              <a:rPr lang="en-US" sz="1500" dirty="0">
                <a:solidFill>
                  <a:srgbClr val="000000"/>
                </a:solidFill>
              </a:rPr>
              <a:t>Accommodates unfunded analytic needs of junior faculty and </a:t>
            </a:r>
            <a:r>
              <a:rPr lang="en-US" sz="1500" dirty="0" smtClean="0">
                <a:solidFill>
                  <a:srgbClr val="000000"/>
                </a:solidFill>
              </a:rPr>
              <a:t>fellows</a:t>
            </a:r>
            <a:endParaRPr lang="en-US" sz="1500" dirty="0">
              <a:solidFill>
                <a:srgbClr val="000000"/>
              </a:solidFill>
            </a:endParaRPr>
          </a:p>
          <a:p>
            <a:pPr marL="742950" lvl="1" indent="-285750">
              <a:buFont typeface="Courier New"/>
              <a:buChar char="o"/>
            </a:pPr>
            <a:r>
              <a:rPr lang="en-US" sz="1500" dirty="0">
                <a:solidFill>
                  <a:srgbClr val="000000"/>
                </a:solidFill>
              </a:rPr>
              <a:t>Departmental funding for a dedicated BAC analyst to support preparation of grants, analyses of trial data for publication, posters, or conference </a:t>
            </a:r>
            <a:r>
              <a:rPr lang="en-US" sz="1500" dirty="0" smtClean="0">
                <a:solidFill>
                  <a:srgbClr val="000000"/>
                </a:solidFill>
              </a:rPr>
              <a:t>presentations</a:t>
            </a:r>
          </a:p>
          <a:p>
            <a:pPr marL="285750" indent="-285750">
              <a:buFont typeface="Wingdings" charset="2"/>
              <a:buChar char="u"/>
            </a:pPr>
            <a:endParaRPr lang="en-US" sz="1600" dirty="0">
              <a:solidFill>
                <a:srgbClr val="000000"/>
              </a:solidFill>
            </a:endParaRPr>
          </a:p>
          <a:p>
            <a:pPr marL="285750" indent="-285750">
              <a:buFont typeface="Wingdings" charset="2"/>
              <a:buChar char="u"/>
            </a:pPr>
            <a:endParaRPr lang="en-US" sz="1600" dirty="0" smtClean="0">
              <a:solidFill>
                <a:srgbClr val="000000"/>
              </a:solidFill>
            </a:endParaRPr>
          </a:p>
          <a:p>
            <a:pPr marL="285750" indent="-285750">
              <a:buFont typeface="Wingdings" charset="2"/>
              <a:buChar char="u"/>
            </a:pPr>
            <a:r>
              <a:rPr lang="en-US" sz="1700" dirty="0" smtClean="0">
                <a:solidFill>
                  <a:srgbClr val="000000"/>
                </a:solidFill>
              </a:rPr>
              <a:t>Data management and biostatistical programming and analysis support for national registries (e.g., American Heart Association Get With the Guidelines – Resuscitation).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500" dirty="0" smtClean="0">
                <a:solidFill>
                  <a:srgbClr val="000000"/>
                </a:solidFill>
              </a:rPr>
              <a:t>Preparation of annual analytic databases 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500" dirty="0" smtClean="0">
                <a:solidFill>
                  <a:srgbClr val="000000"/>
                </a:solidFill>
              </a:rPr>
              <a:t>Analytic support for multiple manuscripts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500" dirty="0" smtClean="0">
                <a:solidFill>
                  <a:srgbClr val="000000"/>
                </a:solidFill>
              </a:rPr>
              <a:t>Support for ad hoc requests </a:t>
            </a:r>
            <a:r>
              <a:rPr lang="en-US" sz="1500" dirty="0">
                <a:solidFill>
                  <a:srgbClr val="000000"/>
                </a:solidFill>
              </a:rPr>
              <a:t>f</a:t>
            </a:r>
            <a:r>
              <a:rPr lang="en-US" sz="1500" dirty="0" smtClean="0">
                <a:solidFill>
                  <a:srgbClr val="000000"/>
                </a:solidFill>
              </a:rPr>
              <a:t>rom AHA and other investigators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500" dirty="0" smtClean="0">
                <a:solidFill>
                  <a:srgbClr val="000000"/>
                </a:solidFill>
              </a:rPr>
              <a:t>Central contact for merges of AHA data and data from other registries or administrative databases, including American Hospital Association and CMS</a:t>
            </a:r>
          </a:p>
          <a:p>
            <a:pPr marL="742950" lvl="1" indent="-285750">
              <a:buFont typeface="Courier New"/>
              <a:buChar char="o"/>
            </a:pPr>
            <a:endParaRPr lang="en-US" dirty="0">
              <a:solidFill>
                <a:srgbClr val="000000"/>
              </a:solidFill>
            </a:endParaRPr>
          </a:p>
          <a:p>
            <a:pPr marL="742950" lvl="1" indent="-285750">
              <a:buFont typeface="Courier New"/>
              <a:buChar char="o"/>
            </a:pPr>
            <a:endParaRPr lang="en-US" dirty="0" smtClean="0">
              <a:solidFill>
                <a:srgbClr val="000000"/>
              </a:solidFill>
            </a:endParaRPr>
          </a:p>
          <a:p>
            <a:pPr marL="742950" lvl="1" indent="-285750">
              <a:buFont typeface="Courier New"/>
              <a:buChar char="o"/>
            </a:pP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636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647700"/>
            <a:ext cx="8577263" cy="509588"/>
          </a:xfrm>
        </p:spPr>
        <p:txBody>
          <a:bodyPr/>
          <a:lstStyle/>
          <a:p>
            <a:r>
              <a:rPr lang="en-US" dirty="0" smtClean="0"/>
              <a:t>Contact Us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11238" y="1498123"/>
            <a:ext cx="8248951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eaLnBrk="1" hangingPunct="1">
              <a:buFont typeface="Wingdings" charset="2"/>
              <a:buChar char="u"/>
              <a:defRPr/>
            </a:pPr>
            <a:r>
              <a:rPr lang="en-US" sz="1800" dirty="0">
                <a:solidFill>
                  <a:srgbClr val="000000"/>
                </a:solidFill>
              </a:rPr>
              <a:t>BAC online collaboration request </a:t>
            </a:r>
            <a:r>
              <a:rPr lang="en-US" sz="1800" dirty="0" smtClean="0">
                <a:solidFill>
                  <a:srgbClr val="000000"/>
                </a:solidFill>
              </a:rPr>
              <a:t>form on our website:</a:t>
            </a:r>
          </a:p>
          <a:p>
            <a:pPr lvl="1">
              <a:defRPr/>
            </a:pPr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www.cceb.med.upenn.edu/bac/contact-us</a:t>
            </a:r>
            <a:endParaRPr lang="en-US" sz="1800" dirty="0" smtClean="0"/>
          </a:p>
          <a:p>
            <a:pPr lvl="1">
              <a:defRPr/>
            </a:pPr>
            <a:endParaRPr lang="en-US" sz="1800" dirty="0">
              <a:solidFill>
                <a:srgbClr val="000000"/>
              </a:solidFill>
            </a:endParaRPr>
          </a:p>
          <a:p>
            <a:pPr marL="285750" indent="-285750" eaLnBrk="1" hangingPunct="1">
              <a:buFont typeface="Wingdings" charset="2"/>
              <a:buChar char="u"/>
              <a:defRPr/>
            </a:pPr>
            <a:r>
              <a:rPr lang="en-US" sz="1800" dirty="0">
                <a:solidFill>
                  <a:srgbClr val="000000"/>
                </a:solidFill>
              </a:rPr>
              <a:t>CCEB grant registration form:</a:t>
            </a:r>
          </a:p>
          <a:p>
            <a:pPr lvl="1" eaLnBrk="1" hangingPunct="1">
              <a:defRPr/>
            </a:pPr>
            <a:r>
              <a:rPr lang="en-US" sz="1800" dirty="0">
                <a:solidFill>
                  <a:srgbClr val="000000"/>
                </a:solidFill>
                <a:hlinkClick r:id="rId3"/>
              </a:rPr>
              <a:t>http://www.med.upenn.edu/ccebtest/grantreg_form.html</a:t>
            </a:r>
            <a:endParaRPr lang="en-US" sz="1800" dirty="0">
              <a:solidFill>
                <a:srgbClr val="000000"/>
              </a:solidFill>
            </a:endParaRPr>
          </a:p>
          <a:p>
            <a:pPr marL="742950" lvl="1" indent="-285750" eaLnBrk="1" hangingPunct="1">
              <a:buFont typeface="Wingdings" charset="2"/>
              <a:buChar char="u"/>
              <a:defRPr/>
            </a:pPr>
            <a:endParaRPr lang="en-US" sz="1800" dirty="0">
              <a:solidFill>
                <a:srgbClr val="000000"/>
              </a:solidFill>
            </a:endParaRPr>
          </a:p>
          <a:p>
            <a:pPr marL="285750" indent="-285750" eaLnBrk="1" hangingPunct="1">
              <a:buFont typeface="Wingdings" charset="2"/>
              <a:buChar char="u"/>
              <a:defRPr/>
            </a:pPr>
            <a:r>
              <a:rPr lang="en-US" sz="1800" dirty="0">
                <a:solidFill>
                  <a:srgbClr val="000000"/>
                </a:solidFill>
              </a:rPr>
              <a:t>Staff </a:t>
            </a:r>
            <a:r>
              <a:rPr lang="en-US" sz="1800" dirty="0" smtClean="0">
                <a:solidFill>
                  <a:srgbClr val="000000"/>
                </a:solidFill>
              </a:rPr>
              <a:t>contacts:</a:t>
            </a:r>
          </a:p>
          <a:p>
            <a:pPr lvl="1"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Scott Appel: </a:t>
            </a:r>
            <a:r>
              <a:rPr lang="en-US" sz="1800" dirty="0" smtClean="0">
                <a:solidFill>
                  <a:srgbClr val="000000"/>
                </a:solidFill>
                <a:hlinkClick r:id="rId4"/>
              </a:rPr>
              <a:t>appelsc@pennmedicine.upenn.edu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or </a:t>
            </a:r>
            <a:r>
              <a:rPr lang="en-US" sz="1800" dirty="0" smtClean="0">
                <a:solidFill>
                  <a:srgbClr val="000000"/>
                </a:solidFill>
              </a:rPr>
              <a:t>215-573-8391</a:t>
            </a:r>
            <a:endParaRPr lang="en-US" sz="1800" dirty="0">
              <a:solidFill>
                <a:srgbClr val="000000"/>
              </a:solidFill>
            </a:endParaRPr>
          </a:p>
          <a:p>
            <a:pPr lvl="1" eaLnBrk="1" hangingPunct="1"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Michael Kallan: </a:t>
            </a:r>
            <a:r>
              <a:rPr lang="en-US" sz="1800" dirty="0" smtClean="0">
                <a:solidFill>
                  <a:srgbClr val="000000"/>
                </a:solidFill>
                <a:hlinkClick r:id="rId5"/>
              </a:rPr>
              <a:t>mkallan@pennmedicine.upenn.edu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or </a:t>
            </a:r>
            <a:r>
              <a:rPr lang="en-US" sz="1800" dirty="0" smtClean="0">
                <a:solidFill>
                  <a:srgbClr val="000000"/>
                </a:solidFill>
              </a:rPr>
              <a:t>215-573-4594</a:t>
            </a:r>
            <a:endParaRPr lang="en-US" sz="1800" dirty="0">
              <a:solidFill>
                <a:srgbClr val="000000"/>
              </a:solidFill>
            </a:endParaRPr>
          </a:p>
          <a:p>
            <a:pPr marL="630237" lvl="1" indent="-285750" eaLnBrk="1" hangingPunct="1">
              <a:buFont typeface="Wingdings" charset="2"/>
              <a:buChar char="u"/>
              <a:defRPr/>
            </a:pPr>
            <a:endParaRPr lang="en-US" sz="1800" dirty="0">
              <a:solidFill>
                <a:srgbClr val="000000"/>
              </a:solidFill>
            </a:endParaRPr>
          </a:p>
          <a:p>
            <a:pPr marL="285750" indent="-285750" eaLnBrk="1" hangingPunct="1">
              <a:buFont typeface="Wingdings" charset="2"/>
              <a:buChar char="u"/>
              <a:defRPr/>
            </a:pPr>
            <a:r>
              <a:rPr lang="en-US" sz="1800" dirty="0">
                <a:solidFill>
                  <a:srgbClr val="000000"/>
                </a:solidFill>
              </a:rPr>
              <a:t>Faculty contacts:</a:t>
            </a:r>
          </a:p>
          <a:p>
            <a:pPr lvl="1" eaLnBrk="1" hangingPunct="1">
              <a:defRPr/>
            </a:pPr>
            <a:r>
              <a:rPr lang="en-US" sz="1800" dirty="0">
                <a:solidFill>
                  <a:srgbClr val="000000"/>
                </a:solidFill>
              </a:rPr>
              <a:t>Warren Bilker: </a:t>
            </a:r>
            <a:r>
              <a:rPr lang="en-US" sz="1800" dirty="0">
                <a:solidFill>
                  <a:srgbClr val="000000"/>
                </a:solidFill>
                <a:hlinkClick r:id="rId6"/>
              </a:rPr>
              <a:t>warren@pennmedicine.upenn.edu</a:t>
            </a:r>
            <a:r>
              <a:rPr lang="en-US" sz="1800" dirty="0">
                <a:solidFill>
                  <a:srgbClr val="000000"/>
                </a:solidFill>
              </a:rPr>
              <a:t> or 215-898-1619</a:t>
            </a:r>
          </a:p>
          <a:p>
            <a:pPr lvl="1" eaLnBrk="1" hangingPunct="1">
              <a:defRPr/>
            </a:pPr>
            <a:r>
              <a:rPr lang="en-US" sz="1800" dirty="0">
                <a:solidFill>
                  <a:srgbClr val="000000"/>
                </a:solidFill>
              </a:rPr>
              <a:t>John Farrar: </a:t>
            </a:r>
            <a:r>
              <a:rPr lang="en-US" sz="1800" dirty="0">
                <a:solidFill>
                  <a:srgbClr val="000000"/>
                </a:solidFill>
                <a:hlinkClick r:id="rId7"/>
              </a:rPr>
              <a:t>jfarrar@pennmedicine.upenn.edu</a:t>
            </a:r>
            <a:r>
              <a:rPr lang="en-US" sz="1800" dirty="0">
                <a:solidFill>
                  <a:srgbClr val="000000"/>
                </a:solidFill>
              </a:rPr>
              <a:t> or 215-898-5802</a:t>
            </a:r>
          </a:p>
          <a:p>
            <a:pPr marL="285750" indent="-285750" eaLnBrk="1" hangingPunct="1">
              <a:buFont typeface="Wingdings" charset="2"/>
              <a:buChar char="u"/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039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 sz="quarter"/>
          </p:nvPr>
        </p:nvSpPr>
        <p:spPr>
          <a:xfrm>
            <a:off x="750737" y="5645679"/>
            <a:ext cx="7551737" cy="542925"/>
          </a:xfrm>
        </p:spPr>
        <p:txBody>
          <a:bodyPr/>
          <a:lstStyle/>
          <a:p>
            <a:r>
              <a:rPr lang="en-US" dirty="0" smtClean="0"/>
              <a:t>www.upennbac.org</a:t>
            </a:r>
            <a:endParaRPr lang="en-US" dirty="0"/>
          </a:p>
        </p:txBody>
      </p:sp>
      <p:pic>
        <p:nvPicPr>
          <p:cNvPr id="4" name="Picture 3" descr="BAC-logo_03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7210" y="3626757"/>
            <a:ext cx="1968500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677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shield-only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694" y="2046685"/>
            <a:ext cx="2468166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3305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647700"/>
            <a:ext cx="8577263" cy="509588"/>
          </a:xfrm>
        </p:spPr>
        <p:txBody>
          <a:bodyPr/>
          <a:lstStyle/>
          <a:p>
            <a:r>
              <a:rPr lang="en-US" dirty="0" smtClean="0"/>
              <a:t>Overview and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300" y="1330325"/>
            <a:ext cx="8557986" cy="148986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Providing timely, high-quality biostatistical analysis and programming to the University of Pennsylvania research community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157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647700"/>
            <a:ext cx="8577263" cy="509588"/>
          </a:xfrm>
        </p:spPr>
        <p:txBody>
          <a:bodyPr/>
          <a:lstStyle/>
          <a:p>
            <a:r>
              <a:rPr lang="en-US" dirty="0" smtClean="0"/>
              <a:t>The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300" y="1330325"/>
            <a:ext cx="8557986" cy="293641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T</a:t>
            </a:r>
            <a:r>
              <a:rPr lang="en-US" sz="2400" dirty="0" smtClean="0"/>
              <a:t>he BAC currently consists of 11 biostatisticians and 2 programmers, and expects to continue growing.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In Fiscal Year 2020, </a:t>
            </a:r>
            <a:r>
              <a:rPr lang="en-US" sz="2400" dirty="0"/>
              <a:t>we worked on </a:t>
            </a:r>
            <a:r>
              <a:rPr lang="en-US" sz="2400" dirty="0" smtClean="0"/>
              <a:t>approximately </a:t>
            </a:r>
            <a:r>
              <a:rPr lang="en-US" sz="2400" dirty="0"/>
              <a:t>100 projects </a:t>
            </a:r>
            <a:r>
              <a:rPr lang="en-US" sz="2400" dirty="0" smtClean="0"/>
              <a:t>(about half </a:t>
            </a:r>
            <a:r>
              <a:rPr lang="en-US" sz="2400" dirty="0"/>
              <a:t>of which were new during </a:t>
            </a:r>
            <a:r>
              <a:rPr lang="en-US" sz="2400" dirty="0" smtClean="0"/>
              <a:t>FY20), </a:t>
            </a:r>
            <a:r>
              <a:rPr lang="en-US" sz="2400" dirty="0"/>
              <a:t>bringing in a total revenue </a:t>
            </a:r>
            <a:r>
              <a:rPr lang="en-US" sz="2400" dirty="0" smtClean="0"/>
              <a:t>of </a:t>
            </a:r>
            <a:r>
              <a:rPr lang="en-US" sz="2400" dirty="0"/>
              <a:t>over 2M</a:t>
            </a:r>
            <a:r>
              <a:rPr lang="en-US" sz="2400" dirty="0" smtClean="0"/>
              <a:t>.  In 2021, the team continues working with a diverse group of investigators.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78963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17489" y="1377636"/>
            <a:ext cx="1595604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Glen Lafferty</a:t>
            </a:r>
          </a:p>
          <a:p>
            <a:pPr algn="ctr"/>
            <a:r>
              <a:rPr lang="en-US" sz="900" dirty="0"/>
              <a:t>Director, Fiscal and Administrative Operations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17489" y="763801"/>
            <a:ext cx="15956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Harold Feldman, PhD</a:t>
            </a:r>
          </a:p>
          <a:p>
            <a:pPr algn="ctr"/>
            <a:r>
              <a:rPr lang="en-US" sz="900" dirty="0"/>
              <a:t>Director, CCEB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49656" y="2129968"/>
            <a:ext cx="1595604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Warren Bilker, PhD</a:t>
            </a:r>
          </a:p>
          <a:p>
            <a:pPr algn="ctr"/>
            <a:r>
              <a:rPr lang="en-US" sz="900" dirty="0"/>
              <a:t>Professor and Director, BAC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48822" y="2131914"/>
            <a:ext cx="1451671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John Farrar, MD/PhD</a:t>
            </a:r>
          </a:p>
          <a:p>
            <a:pPr algn="ctr"/>
            <a:r>
              <a:rPr lang="en-US" sz="900" dirty="0"/>
              <a:t>Associate Professor and Director, BAC</a:t>
            </a:r>
          </a:p>
        </p:txBody>
      </p:sp>
      <p:cxnSp>
        <p:nvCxnSpPr>
          <p:cNvPr id="9" name="Straight Connector 8"/>
          <p:cNvCxnSpPr>
            <a:stCxn id="5" idx="2"/>
            <a:endCxn id="4" idx="0"/>
          </p:cNvCxnSpPr>
          <p:nvPr/>
        </p:nvCxnSpPr>
        <p:spPr>
          <a:xfrm>
            <a:off x="4315291" y="1110050"/>
            <a:ext cx="0" cy="267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" idx="2"/>
          </p:cNvCxnSpPr>
          <p:nvPr/>
        </p:nvCxnSpPr>
        <p:spPr>
          <a:xfrm flipH="1">
            <a:off x="3961627" y="1862384"/>
            <a:ext cx="353665" cy="2675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537361" y="1862384"/>
            <a:ext cx="389467" cy="2675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649656" y="3090049"/>
            <a:ext cx="15956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Scott Appel</a:t>
            </a:r>
          </a:p>
          <a:p>
            <a:pPr algn="ctr"/>
            <a:r>
              <a:rPr lang="en-US" sz="900" dirty="0"/>
              <a:t>Co-Director, BAC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48822" y="3100372"/>
            <a:ext cx="15956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Michael Kallan</a:t>
            </a:r>
          </a:p>
          <a:p>
            <a:pPr algn="ctr"/>
            <a:r>
              <a:rPr lang="en-US" sz="900" dirty="0"/>
              <a:t>Co-Director, BAC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3535385" y="3436298"/>
            <a:ext cx="8467" cy="2580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100618" y="3690121"/>
            <a:ext cx="72305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46749" y="3790136"/>
            <a:ext cx="95182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Ann Tierney</a:t>
            </a:r>
          </a:p>
          <a:p>
            <a:pPr algn="ctr"/>
            <a:r>
              <a:rPr lang="en-US" sz="900" dirty="0"/>
              <a:t>Manager, Senior Biostatistician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816129" y="3836573"/>
            <a:ext cx="831837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Qing Liu</a:t>
            </a:r>
          </a:p>
          <a:p>
            <a:pPr algn="ctr"/>
            <a:r>
              <a:rPr lang="en-US" sz="900" dirty="0"/>
              <a:t>Application Developer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156763" y="3848481"/>
            <a:ext cx="95849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Colleen Brensinger</a:t>
            </a:r>
          </a:p>
          <a:p>
            <a:pPr algn="ctr"/>
            <a:r>
              <a:rPr lang="en-US" sz="900" dirty="0"/>
              <a:t>Senior Biostatistician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319567" y="3851137"/>
            <a:ext cx="92809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Craig Newcomb</a:t>
            </a:r>
          </a:p>
          <a:p>
            <a:pPr algn="ctr"/>
            <a:r>
              <a:rPr lang="en-US" sz="900" dirty="0"/>
              <a:t> Senior Biostatistician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419594" y="3848481"/>
            <a:ext cx="93155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Peter Preston</a:t>
            </a:r>
          </a:p>
          <a:p>
            <a:pPr algn="ctr"/>
            <a:r>
              <a:rPr lang="en-US" sz="900" dirty="0"/>
              <a:t>Biostatistician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513020" y="3836573"/>
            <a:ext cx="906454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Xingmei Wang</a:t>
            </a:r>
          </a:p>
          <a:p>
            <a:pPr algn="ctr"/>
            <a:r>
              <a:rPr lang="en-US" sz="900" dirty="0"/>
              <a:t>Biostatistician</a:t>
            </a:r>
          </a:p>
        </p:txBody>
      </p:sp>
      <p:cxnSp>
        <p:nvCxnSpPr>
          <p:cNvPr id="40" name="Straight Connector 39"/>
          <p:cNvCxnSpPr>
            <a:endCxn id="31" idx="0"/>
          </p:cNvCxnSpPr>
          <p:nvPr/>
        </p:nvCxnSpPr>
        <p:spPr>
          <a:xfrm flipH="1">
            <a:off x="1022662" y="3667846"/>
            <a:ext cx="121105" cy="1222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513358" y="3704547"/>
            <a:ext cx="9057" cy="1284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827566" y="3712397"/>
            <a:ext cx="11271" cy="1360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956504" y="3710820"/>
            <a:ext cx="1679" cy="1376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110221" y="3704547"/>
            <a:ext cx="13113" cy="143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8345060" y="3690121"/>
            <a:ext cx="1" cy="143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216626" y="2940818"/>
            <a:ext cx="1" cy="143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502125" y="2961984"/>
            <a:ext cx="1" cy="143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502125" y="2961984"/>
            <a:ext cx="17455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3543852" y="2793871"/>
            <a:ext cx="1702772" cy="22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374374" y="2788517"/>
            <a:ext cx="0" cy="1735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5216991" y="2637927"/>
            <a:ext cx="1" cy="150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1517516" y="4406593"/>
            <a:ext cx="296478" cy="28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8073045" y="3833043"/>
            <a:ext cx="92558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Qufei Wu</a:t>
            </a:r>
          </a:p>
          <a:p>
            <a:pPr algn="ctr"/>
            <a:r>
              <a:rPr lang="en-US" sz="900" dirty="0" smtClean="0"/>
              <a:t>Biostatistician</a:t>
            </a:r>
            <a:endParaRPr lang="en-US" sz="900" dirty="0"/>
          </a:p>
        </p:txBody>
      </p:sp>
      <p:sp>
        <p:nvSpPr>
          <p:cNvPr id="73" name="TextBox 72"/>
          <p:cNvSpPr txBox="1"/>
          <p:nvPr/>
        </p:nvSpPr>
        <p:spPr>
          <a:xfrm>
            <a:off x="2844229" y="4691718"/>
            <a:ext cx="850902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Min Du</a:t>
            </a:r>
          </a:p>
          <a:p>
            <a:pPr algn="ctr"/>
            <a:r>
              <a:rPr lang="en-US" sz="900" dirty="0"/>
              <a:t>Application Developer</a:t>
            </a:r>
          </a:p>
        </p:txBody>
      </p:sp>
      <p:cxnSp>
        <p:nvCxnSpPr>
          <p:cNvPr id="76" name="Straight Connector 75"/>
          <p:cNvCxnSpPr>
            <a:endCxn id="77" idx="0"/>
          </p:cNvCxnSpPr>
          <p:nvPr/>
        </p:nvCxnSpPr>
        <p:spPr>
          <a:xfrm>
            <a:off x="1045933" y="4436467"/>
            <a:ext cx="7391" cy="2655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608823" y="4702064"/>
            <a:ext cx="889001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Lynne Taylor</a:t>
            </a:r>
          </a:p>
          <a:p>
            <a:pPr algn="ctr"/>
            <a:r>
              <a:rPr lang="en-US" sz="900" dirty="0"/>
              <a:t>Senior Biostatistician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721823" y="4701889"/>
            <a:ext cx="882590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Xiaoyan </a:t>
            </a:r>
            <a:r>
              <a:rPr lang="en-US" sz="900" dirty="0" smtClean="0"/>
              <a:t>(Sherry) Han</a:t>
            </a:r>
            <a:endParaRPr lang="en-US" sz="900" dirty="0"/>
          </a:p>
          <a:p>
            <a:pPr algn="ctr"/>
            <a:r>
              <a:rPr lang="en-US" sz="900" dirty="0"/>
              <a:t>Biostatistician</a:t>
            </a:r>
          </a:p>
        </p:txBody>
      </p:sp>
      <p:cxnSp>
        <p:nvCxnSpPr>
          <p:cNvPr id="80" name="Straight Connector 79"/>
          <p:cNvCxnSpPr/>
          <p:nvPr/>
        </p:nvCxnSpPr>
        <p:spPr>
          <a:xfrm>
            <a:off x="2647966" y="4353789"/>
            <a:ext cx="366288" cy="34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"/>
          <p:cNvSpPr txBox="1">
            <a:spLocks noChangeArrowheads="1"/>
          </p:cNvSpPr>
          <p:nvPr/>
        </p:nvSpPr>
        <p:spPr bwMode="auto">
          <a:xfrm>
            <a:off x="229147" y="141435"/>
            <a:ext cx="8290454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defTabSz="969963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A2B3E"/>
                </a:solidFill>
                <a:latin typeface="+mj-lt"/>
                <a:ea typeface="ＭＳ Ｐゴシック" charset="0"/>
                <a:cs typeface="+mj-cs"/>
              </a:defRPr>
            </a:lvl1pPr>
            <a:lvl2pPr algn="l" defTabSz="969963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A2B3E"/>
                </a:solidFill>
                <a:latin typeface="Arial" charset="0"/>
                <a:ea typeface="ＭＳ Ｐゴシック" charset="0"/>
              </a:defRPr>
            </a:lvl2pPr>
            <a:lvl3pPr algn="l" defTabSz="969963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A2B3E"/>
                </a:solidFill>
                <a:latin typeface="Arial" charset="0"/>
                <a:ea typeface="ＭＳ Ｐゴシック" charset="0"/>
              </a:defRPr>
            </a:lvl3pPr>
            <a:lvl4pPr algn="l" defTabSz="969963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A2B3E"/>
                </a:solidFill>
                <a:latin typeface="Arial" charset="0"/>
                <a:ea typeface="ＭＳ Ｐゴシック" charset="0"/>
              </a:defRPr>
            </a:lvl4pPr>
            <a:lvl5pPr algn="l" defTabSz="969963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A2B3E"/>
                </a:solidFill>
                <a:latin typeface="Arial" charset="0"/>
                <a:ea typeface="ＭＳ Ｐゴシック" charset="0"/>
              </a:defRPr>
            </a:lvl5pPr>
            <a:lvl6pPr marL="457200" algn="l" defTabSz="969963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A2B3E"/>
                </a:solidFill>
                <a:latin typeface="Arial" charset="0"/>
              </a:defRPr>
            </a:lvl6pPr>
            <a:lvl7pPr marL="914400" algn="l" defTabSz="969963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A2B3E"/>
                </a:solidFill>
                <a:latin typeface="Arial" charset="0"/>
              </a:defRPr>
            </a:lvl7pPr>
            <a:lvl8pPr marL="1371600" algn="l" defTabSz="969963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A2B3E"/>
                </a:solidFill>
                <a:latin typeface="Arial" charset="0"/>
              </a:defRPr>
            </a:lvl8pPr>
            <a:lvl9pPr marL="1828800" algn="l" defTabSz="969963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A2B3E"/>
                </a:solidFill>
                <a:latin typeface="Arial" charset="0"/>
              </a:defRPr>
            </a:lvl9pPr>
          </a:lstStyle>
          <a:p>
            <a:r>
              <a:rPr lang="en-US" sz="2800" kern="0" dirty="0" smtClean="0">
                <a:latin typeface="Arial" charset="0"/>
              </a:rPr>
              <a:t>BAC Organizational Chart</a:t>
            </a:r>
            <a:endParaRPr lang="en-US" sz="2800" kern="0" dirty="0">
              <a:latin typeface="Arial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3531343" y="2658229"/>
            <a:ext cx="1" cy="150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7219507" y="3704547"/>
            <a:ext cx="10404" cy="117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7829315" y="3704547"/>
            <a:ext cx="25785" cy="997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379877" y="4691718"/>
            <a:ext cx="116931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Tara McWilliams Statistical Analyst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902613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075" y="368300"/>
            <a:ext cx="8577263" cy="509588"/>
          </a:xfrm>
        </p:spPr>
        <p:txBody>
          <a:bodyPr/>
          <a:lstStyle/>
          <a:p>
            <a:r>
              <a:rPr lang="en-US" dirty="0" smtClean="0"/>
              <a:t>Working with the BAC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9271" y="1037219"/>
            <a:ext cx="8115905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u"/>
            </a:pPr>
            <a:r>
              <a:rPr lang="en-US" sz="2000" b="1" dirty="0" smtClean="0">
                <a:solidFill>
                  <a:schemeClr val="tx1"/>
                </a:solidFill>
              </a:rPr>
              <a:t>Initial Consults Are Fast and Free</a:t>
            </a:r>
            <a:endParaRPr lang="en-US" sz="2000" b="1" dirty="0">
              <a:solidFill>
                <a:schemeClr val="tx1"/>
              </a:solidFill>
            </a:endParaRPr>
          </a:p>
          <a:p>
            <a:pPr marL="742950" lvl="1" indent="-285750">
              <a:buFont typeface="Courier New"/>
              <a:buChar char="o"/>
            </a:pPr>
            <a:r>
              <a:rPr lang="en-US" sz="1800" dirty="0" smtClean="0">
                <a:solidFill>
                  <a:schemeClr val="tx1"/>
                </a:solidFill>
              </a:rPr>
              <a:t>Contact us through this link  </a:t>
            </a:r>
            <a:r>
              <a:rPr lang="en-US" sz="1800" dirty="0">
                <a:hlinkClick r:id="rId2"/>
              </a:rPr>
              <a:t>https://www.cceb.med.upenn.edu/bac/contact-us</a:t>
            </a:r>
            <a:endParaRPr lang="en-US" sz="1800" dirty="0"/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     or by searching Penn BAC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800" dirty="0" smtClean="0">
                <a:solidFill>
                  <a:schemeClr val="tx1"/>
                </a:solidFill>
              </a:rPr>
              <a:t>We reply to consult requests no later than the next business day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800" dirty="0" smtClean="0">
                <a:solidFill>
                  <a:schemeClr val="tx1"/>
                </a:solidFill>
              </a:rPr>
              <a:t>The initial meeting can be scheduled as promptly as the investigator would like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800" dirty="0" smtClean="0">
                <a:solidFill>
                  <a:schemeClr val="tx1"/>
                </a:solidFill>
              </a:rPr>
              <a:t>After the initial meeting, the BAC will work towards quickly setting up the scope of work and corresponding budget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800" dirty="0" smtClean="0">
                <a:solidFill>
                  <a:schemeClr val="tx1"/>
                </a:solidFill>
              </a:rPr>
              <a:t>FY21 rates are lower than </a:t>
            </a:r>
            <a:r>
              <a:rPr lang="en-US" sz="1800" dirty="0">
                <a:solidFill>
                  <a:schemeClr val="tx1"/>
                </a:solidFill>
              </a:rPr>
              <a:t>FY20 rates, and are highly competitive with most biostatistical consultation groups</a:t>
            </a:r>
          </a:p>
          <a:p>
            <a:pPr marL="742950" lvl="1" indent="-285750">
              <a:buFont typeface="Courier New"/>
              <a:buChar char="o"/>
            </a:pPr>
            <a:endParaRPr lang="en-US" sz="1800" dirty="0">
              <a:solidFill>
                <a:schemeClr val="tx1"/>
              </a:solidFill>
            </a:endParaRPr>
          </a:p>
          <a:p>
            <a:pPr marL="285750" indent="-285750">
              <a:buFont typeface="Wingdings" charset="2"/>
              <a:buChar char="u"/>
            </a:pPr>
            <a:r>
              <a:rPr lang="en-US" sz="2000" b="1" dirty="0" smtClean="0">
                <a:solidFill>
                  <a:schemeClr val="tx1"/>
                </a:solidFill>
              </a:rPr>
              <a:t>We work on projects and grants of all sizes and complexities</a:t>
            </a:r>
          </a:p>
          <a:p>
            <a:pPr lvl="1"/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003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075" y="368300"/>
            <a:ext cx="8577263" cy="509588"/>
          </a:xfrm>
        </p:spPr>
        <p:txBody>
          <a:bodyPr/>
          <a:lstStyle/>
          <a:p>
            <a:r>
              <a:rPr lang="en-US" dirty="0" smtClean="0"/>
              <a:t>Summary of Services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9271" y="1037219"/>
            <a:ext cx="8115905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u"/>
            </a:pPr>
            <a:r>
              <a:rPr lang="en-US" sz="1800" b="1" dirty="0">
                <a:solidFill>
                  <a:schemeClr val="tx1"/>
                </a:solidFill>
              </a:rPr>
              <a:t>Biostatistical Analysis and Programming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600" dirty="0">
                <a:solidFill>
                  <a:schemeClr val="tx1"/>
                </a:solidFill>
              </a:rPr>
              <a:t>Primary statistical analysis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600" dirty="0" smtClean="0">
                <a:solidFill>
                  <a:schemeClr val="tx1"/>
                </a:solidFill>
              </a:rPr>
              <a:t>Creation/handling </a:t>
            </a:r>
            <a:r>
              <a:rPr lang="en-US" sz="1600" dirty="0">
                <a:solidFill>
                  <a:schemeClr val="tx1"/>
                </a:solidFill>
              </a:rPr>
              <a:t>of large medical record and administrative </a:t>
            </a:r>
            <a:r>
              <a:rPr lang="en-US" sz="1600" dirty="0" smtClean="0">
                <a:solidFill>
                  <a:schemeClr val="tx1"/>
                </a:solidFill>
              </a:rPr>
              <a:t>databases, including Penn Data Store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600" dirty="0" smtClean="0">
                <a:solidFill>
                  <a:schemeClr val="tx1"/>
                </a:solidFill>
              </a:rPr>
              <a:t>Development and production of monitoring reports for clinical studies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600" dirty="0" smtClean="0">
                <a:solidFill>
                  <a:schemeClr val="tx1"/>
                </a:solidFill>
              </a:rPr>
              <a:t>Development </a:t>
            </a:r>
            <a:r>
              <a:rPr lang="en-US" sz="1600" dirty="0">
                <a:solidFill>
                  <a:schemeClr val="tx1"/>
                </a:solidFill>
              </a:rPr>
              <a:t>of </a:t>
            </a:r>
            <a:r>
              <a:rPr lang="en-US" sz="1600" dirty="0" smtClean="0">
                <a:solidFill>
                  <a:schemeClr val="tx1"/>
                </a:solidFill>
              </a:rPr>
              <a:t>publication-quality </a:t>
            </a:r>
            <a:r>
              <a:rPr lang="en-US" sz="1600" dirty="0">
                <a:solidFill>
                  <a:schemeClr val="tx1"/>
                </a:solidFill>
              </a:rPr>
              <a:t>tables and </a:t>
            </a:r>
            <a:r>
              <a:rPr lang="en-US" sz="1600" dirty="0" smtClean="0">
                <a:solidFill>
                  <a:schemeClr val="tx1"/>
                </a:solidFill>
              </a:rPr>
              <a:t>graphs for manuscripts, posters, and other presentations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600" dirty="0">
                <a:solidFill>
                  <a:schemeClr val="tx1"/>
                </a:solidFill>
              </a:rPr>
              <a:t>Independent manuscript review and analysis </a:t>
            </a:r>
            <a:r>
              <a:rPr lang="en-US" sz="1600" dirty="0" smtClean="0">
                <a:solidFill>
                  <a:schemeClr val="tx1"/>
                </a:solidFill>
              </a:rPr>
              <a:t>verification</a:t>
            </a:r>
          </a:p>
          <a:p>
            <a:pPr marL="742950" lvl="1" indent="-285750">
              <a:buFont typeface="Courier New"/>
              <a:buChar char="o"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charset="2"/>
              <a:buChar char="u"/>
            </a:pPr>
            <a:r>
              <a:rPr lang="en-US" sz="1800" b="1" dirty="0" smtClean="0">
                <a:solidFill>
                  <a:schemeClr val="tx1"/>
                </a:solidFill>
              </a:rPr>
              <a:t>Collaboration on Study Design and Grant/Proposal Development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600" dirty="0" smtClean="0">
                <a:solidFill>
                  <a:schemeClr val="tx1"/>
                </a:solidFill>
              </a:rPr>
              <a:t>Development </a:t>
            </a:r>
            <a:r>
              <a:rPr lang="en-US" sz="1600" dirty="0">
                <a:solidFill>
                  <a:schemeClr val="tx1"/>
                </a:solidFill>
              </a:rPr>
              <a:t>and implementation of </a:t>
            </a:r>
            <a:r>
              <a:rPr lang="en-US" sz="1600" dirty="0" smtClean="0">
                <a:solidFill>
                  <a:schemeClr val="tx1"/>
                </a:solidFill>
              </a:rPr>
              <a:t>study designs (all </a:t>
            </a:r>
            <a:r>
              <a:rPr lang="en-US" sz="1600" dirty="0">
                <a:solidFill>
                  <a:schemeClr val="tx1"/>
                </a:solidFill>
              </a:rPr>
              <a:t>sizes and </a:t>
            </a:r>
            <a:r>
              <a:rPr lang="en-US" sz="1600" dirty="0" smtClean="0">
                <a:solidFill>
                  <a:schemeClr val="tx1"/>
                </a:solidFill>
              </a:rPr>
              <a:t>complexity)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600" dirty="0" smtClean="0">
                <a:solidFill>
                  <a:schemeClr val="tx1"/>
                </a:solidFill>
              </a:rPr>
              <a:t>Sample size/power calculations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600" dirty="0" smtClean="0">
                <a:solidFill>
                  <a:schemeClr val="tx1"/>
                </a:solidFill>
              </a:rPr>
              <a:t>Development </a:t>
            </a:r>
            <a:r>
              <a:rPr lang="en-US" sz="1600" dirty="0">
                <a:solidFill>
                  <a:schemeClr val="tx1"/>
                </a:solidFill>
              </a:rPr>
              <a:t>of analytic scope of work and budget estimates for inclusion in grant </a:t>
            </a:r>
            <a:r>
              <a:rPr lang="en-US" sz="1600" dirty="0" smtClean="0">
                <a:solidFill>
                  <a:schemeClr val="tx1"/>
                </a:solidFill>
              </a:rPr>
              <a:t>proposals</a:t>
            </a:r>
          </a:p>
          <a:p>
            <a:pPr marL="742950" lvl="1" indent="-285750">
              <a:buFont typeface="Courier New"/>
              <a:buChar char="o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Wingdings" charset="2"/>
              <a:buChar char="u"/>
            </a:pPr>
            <a:r>
              <a:rPr lang="en-US" sz="1800" b="1" dirty="0">
                <a:solidFill>
                  <a:schemeClr val="tx1"/>
                </a:solidFill>
              </a:rPr>
              <a:t>Data </a:t>
            </a:r>
            <a:r>
              <a:rPr lang="en-US" sz="1800" b="1" dirty="0" smtClean="0">
                <a:solidFill>
                  <a:schemeClr val="tx1"/>
                </a:solidFill>
              </a:rPr>
              <a:t>Management/Data Cleaning</a:t>
            </a:r>
          </a:p>
          <a:p>
            <a:pPr marL="285750" indent="-285750">
              <a:buFont typeface="Wingdings" charset="2"/>
              <a:buChar char="u"/>
            </a:pPr>
            <a:endParaRPr lang="en-US" sz="1800" b="1" dirty="0">
              <a:solidFill>
                <a:schemeClr val="tx1"/>
              </a:solidFill>
            </a:endParaRPr>
          </a:p>
          <a:p>
            <a:endParaRPr 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432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647700"/>
            <a:ext cx="8577263" cy="509588"/>
          </a:xfrm>
        </p:spPr>
        <p:txBody>
          <a:bodyPr/>
          <a:lstStyle/>
          <a:p>
            <a:r>
              <a:rPr lang="en-US" dirty="0" smtClean="0"/>
              <a:t>Benefits of Working With the BAC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9618" y="1351227"/>
            <a:ext cx="764419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u"/>
            </a:pPr>
            <a:r>
              <a:rPr lang="en-US" sz="2000" dirty="0">
                <a:solidFill>
                  <a:srgbClr val="000000"/>
                </a:solidFill>
              </a:rPr>
              <a:t>Masters-trained analysts with a wide range of skills and </a:t>
            </a:r>
            <a:r>
              <a:rPr lang="en-US" sz="2000" dirty="0" smtClean="0">
                <a:solidFill>
                  <a:srgbClr val="000000"/>
                </a:solidFill>
              </a:rPr>
              <a:t>expertise, most of whom have been working for the BAC for over ten years</a:t>
            </a:r>
          </a:p>
          <a:p>
            <a:pPr marL="285750" indent="-285750">
              <a:buFont typeface="Wingdings" charset="2"/>
              <a:buChar char="u"/>
            </a:pPr>
            <a:r>
              <a:rPr lang="en-US" sz="2000" dirty="0" smtClean="0">
                <a:solidFill>
                  <a:srgbClr val="000000"/>
                </a:solidFill>
              </a:rPr>
              <a:t>Flexible </a:t>
            </a:r>
            <a:r>
              <a:rPr lang="en-US" sz="2000" dirty="0">
                <a:solidFill>
                  <a:srgbClr val="000000"/>
                </a:solidFill>
              </a:rPr>
              <a:t>contracting allows for either standalone projects, ongoing collaboration with a department, or purchasing a percentage of a BAC member’s </a:t>
            </a:r>
            <a:r>
              <a:rPr lang="en-US" sz="2000" dirty="0" smtClean="0">
                <a:solidFill>
                  <a:srgbClr val="000000"/>
                </a:solidFill>
              </a:rPr>
              <a:t>time</a:t>
            </a:r>
          </a:p>
          <a:p>
            <a:pPr marL="285750" indent="-285750">
              <a:buFont typeface="Wingdings" charset="2"/>
              <a:buChar char="u"/>
            </a:pPr>
            <a:r>
              <a:rPr lang="en-US" sz="2000" dirty="0" smtClean="0">
                <a:solidFill>
                  <a:srgbClr val="000000"/>
                </a:solidFill>
              </a:rPr>
              <a:t>Can call upon expertise of Dr. Bilker and Dr. Farrar as needed</a:t>
            </a:r>
            <a:endParaRPr lang="en-US" sz="2000" dirty="0">
              <a:solidFill>
                <a:srgbClr val="000000"/>
              </a:solidFill>
            </a:endParaRPr>
          </a:p>
          <a:p>
            <a:pPr marL="285750" indent="-285750">
              <a:buFont typeface="Wingdings" charset="2"/>
              <a:buChar char="u"/>
            </a:pPr>
            <a:r>
              <a:rPr lang="en-US" sz="2000" dirty="0" smtClean="0">
                <a:solidFill>
                  <a:srgbClr val="000000"/>
                </a:solidFill>
              </a:rPr>
              <a:t>Reproducible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smtClean="0">
                <a:solidFill>
                  <a:srgbClr val="000000"/>
                </a:solidFill>
              </a:rPr>
              <a:t>documented </a:t>
            </a:r>
            <a:r>
              <a:rPr lang="en-US" sz="2000" dirty="0">
                <a:solidFill>
                  <a:srgbClr val="000000"/>
                </a:solidFill>
              </a:rPr>
              <a:t>analyses</a:t>
            </a:r>
          </a:p>
          <a:p>
            <a:pPr marL="285750" indent="-285750">
              <a:buFont typeface="Wingdings" charset="2"/>
              <a:buChar char="u"/>
            </a:pPr>
            <a:r>
              <a:rPr lang="en-US" sz="2000" dirty="0" smtClean="0">
                <a:solidFill>
                  <a:srgbClr val="000000"/>
                </a:solidFill>
              </a:rPr>
              <a:t>Ability </a:t>
            </a:r>
            <a:r>
              <a:rPr lang="en-US" sz="2000" dirty="0">
                <a:solidFill>
                  <a:srgbClr val="000000"/>
                </a:solidFill>
              </a:rPr>
              <a:t>to ramp up effort </a:t>
            </a:r>
            <a:r>
              <a:rPr lang="en-US" sz="2000" dirty="0" smtClean="0">
                <a:solidFill>
                  <a:srgbClr val="000000"/>
                </a:solidFill>
              </a:rPr>
              <a:t>rapidly</a:t>
            </a:r>
            <a:endParaRPr lang="en-US" sz="2000" dirty="0">
              <a:solidFill>
                <a:srgbClr val="000000"/>
              </a:solidFill>
            </a:endParaRPr>
          </a:p>
          <a:p>
            <a:pPr marL="285750" indent="-285750">
              <a:buFont typeface="Wingdings" charset="2"/>
              <a:buChar char="u"/>
            </a:pPr>
            <a:r>
              <a:rPr lang="en-US" sz="2000" dirty="0" smtClean="0">
                <a:solidFill>
                  <a:srgbClr val="000000"/>
                </a:solidFill>
              </a:rPr>
              <a:t>Duplicate </a:t>
            </a:r>
            <a:r>
              <a:rPr lang="en-US" sz="2000" dirty="0">
                <a:solidFill>
                  <a:srgbClr val="000000"/>
                </a:solidFill>
              </a:rPr>
              <a:t>analyses when </a:t>
            </a:r>
            <a:r>
              <a:rPr lang="en-US" sz="2000" dirty="0" smtClean="0">
                <a:solidFill>
                  <a:srgbClr val="000000"/>
                </a:solidFill>
              </a:rPr>
              <a:t>requested</a:t>
            </a:r>
          </a:p>
          <a:p>
            <a:pPr marL="285750" indent="-285750">
              <a:buFont typeface="Wingdings" charset="2"/>
              <a:buChar char="u"/>
            </a:pPr>
            <a:r>
              <a:rPr lang="en-US" sz="2000" dirty="0" smtClean="0">
                <a:solidFill>
                  <a:srgbClr val="000000"/>
                </a:solidFill>
              </a:rPr>
              <a:t>Access to a large library of efficient sample code</a:t>
            </a:r>
          </a:p>
          <a:p>
            <a:pPr marL="285750" indent="-285750">
              <a:buFont typeface="Wingdings" charset="2"/>
              <a:buChar char="u"/>
            </a:pPr>
            <a:r>
              <a:rPr lang="en-US" sz="2000" dirty="0" smtClean="0">
                <a:solidFill>
                  <a:srgbClr val="000000"/>
                </a:solidFill>
              </a:rPr>
              <a:t>Close working relationship with the CRCU on clinical studies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172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647700"/>
            <a:ext cx="8577263" cy="509588"/>
          </a:xfrm>
        </p:spPr>
        <p:txBody>
          <a:bodyPr/>
          <a:lstStyle/>
          <a:p>
            <a:r>
              <a:rPr lang="en-US" dirty="0" smtClean="0"/>
              <a:t>Some Departments Supported by the BAC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0269" y="1265270"/>
            <a:ext cx="3386667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</a:rPr>
              <a:t>    </a:t>
            </a:r>
            <a:r>
              <a:rPr lang="en-US" sz="1800" b="1" dirty="0" smtClean="0">
                <a:solidFill>
                  <a:srgbClr val="000000"/>
                </a:solidFill>
              </a:rPr>
              <a:t>Schools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600" dirty="0" smtClean="0">
                <a:solidFill>
                  <a:srgbClr val="000000"/>
                </a:solidFill>
              </a:rPr>
              <a:t>Dental </a:t>
            </a:r>
            <a:r>
              <a:rPr lang="en-US" sz="1600" dirty="0">
                <a:solidFill>
                  <a:srgbClr val="000000"/>
                </a:solidFill>
              </a:rPr>
              <a:t>Medicine	</a:t>
            </a:r>
            <a:endParaRPr lang="en-US" sz="1600" dirty="0" smtClean="0">
              <a:solidFill>
                <a:srgbClr val="000000"/>
              </a:solidFill>
            </a:endParaRPr>
          </a:p>
          <a:p>
            <a:pPr marL="742950" lvl="1" indent="-285750">
              <a:buFont typeface="Courier New"/>
              <a:buChar char="o"/>
            </a:pPr>
            <a:r>
              <a:rPr lang="en-US" sz="1600" dirty="0" smtClean="0">
                <a:solidFill>
                  <a:srgbClr val="000000"/>
                </a:solidFill>
              </a:rPr>
              <a:t>Social </a:t>
            </a:r>
            <a:r>
              <a:rPr lang="en-US" sz="1600" dirty="0">
                <a:solidFill>
                  <a:srgbClr val="000000"/>
                </a:solidFill>
              </a:rPr>
              <a:t>Policy and Practice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600" dirty="0">
                <a:solidFill>
                  <a:srgbClr val="000000"/>
                </a:solidFill>
              </a:rPr>
              <a:t>Medicine	</a:t>
            </a:r>
            <a:endParaRPr lang="en-US" sz="1600" dirty="0" smtClean="0">
              <a:solidFill>
                <a:srgbClr val="000000"/>
              </a:solidFill>
            </a:endParaRPr>
          </a:p>
          <a:p>
            <a:pPr marL="742950" lvl="1" indent="-285750">
              <a:buFont typeface="Courier New"/>
              <a:buChar char="o"/>
            </a:pPr>
            <a:r>
              <a:rPr lang="en-US" sz="1600" dirty="0" smtClean="0">
                <a:solidFill>
                  <a:srgbClr val="000000"/>
                </a:solidFill>
              </a:rPr>
              <a:t>Wharton</a:t>
            </a:r>
            <a:endParaRPr lang="en-US" sz="1600" dirty="0">
              <a:solidFill>
                <a:srgbClr val="000000"/>
              </a:solidFill>
            </a:endParaRPr>
          </a:p>
          <a:p>
            <a:pPr marL="742950" lvl="1" indent="-285750">
              <a:buFont typeface="Courier New"/>
              <a:buChar char="o"/>
            </a:pPr>
            <a:r>
              <a:rPr lang="en-US" sz="1600" dirty="0">
                <a:solidFill>
                  <a:srgbClr val="000000"/>
                </a:solidFill>
              </a:rPr>
              <a:t>Nursing	</a:t>
            </a:r>
            <a:endParaRPr lang="en-US" sz="1600" dirty="0" smtClean="0">
              <a:solidFill>
                <a:srgbClr val="000000"/>
              </a:solidFill>
            </a:endParaRPr>
          </a:p>
          <a:p>
            <a:pPr marL="742950" lvl="1" indent="-285750">
              <a:buFont typeface="Courier New"/>
              <a:buChar char="o"/>
            </a:pPr>
            <a:r>
              <a:rPr lang="en-US" sz="1600" dirty="0" smtClean="0">
                <a:solidFill>
                  <a:srgbClr val="000000"/>
                </a:solidFill>
              </a:rPr>
              <a:t>Veterinary </a:t>
            </a:r>
            <a:r>
              <a:rPr lang="en-US" sz="1600" dirty="0">
                <a:solidFill>
                  <a:srgbClr val="000000"/>
                </a:solidFill>
              </a:rPr>
              <a:t>Medicine</a:t>
            </a:r>
          </a:p>
        </p:txBody>
      </p:sp>
      <p:sp>
        <p:nvSpPr>
          <p:cNvPr id="5" name="Rectangle 4"/>
          <p:cNvSpPr/>
          <p:nvPr/>
        </p:nvSpPr>
        <p:spPr>
          <a:xfrm>
            <a:off x="3407206" y="1212965"/>
            <a:ext cx="5302685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>
                <a:solidFill>
                  <a:srgbClr val="000000"/>
                </a:solidFill>
              </a:rPr>
              <a:t>Departments Within the School of Medicine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600" dirty="0" smtClean="0">
                <a:solidFill>
                  <a:srgbClr val="000000"/>
                </a:solidFill>
              </a:rPr>
              <a:t>Anesthesiology </a:t>
            </a:r>
            <a:r>
              <a:rPr lang="en-US" sz="1600" dirty="0">
                <a:solidFill>
                  <a:srgbClr val="000000"/>
                </a:solidFill>
              </a:rPr>
              <a:t>and Critical Care	</a:t>
            </a:r>
            <a:endParaRPr lang="en-US" sz="1600" dirty="0" smtClean="0">
              <a:solidFill>
                <a:srgbClr val="000000"/>
              </a:solidFill>
            </a:endParaRPr>
          </a:p>
          <a:p>
            <a:pPr marL="742950" lvl="1" indent="-285750">
              <a:buFont typeface="Courier New"/>
              <a:buChar char="o"/>
            </a:pPr>
            <a:r>
              <a:rPr lang="en-US" sz="1600" dirty="0">
                <a:solidFill>
                  <a:srgbClr val="000000"/>
                </a:solidFill>
              </a:rPr>
              <a:t>Cardiovascular Medicine	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600" dirty="0" smtClean="0">
                <a:solidFill>
                  <a:srgbClr val="000000"/>
                </a:solidFill>
              </a:rPr>
              <a:t>Dermatology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600" dirty="0">
                <a:solidFill>
                  <a:srgbClr val="000000"/>
                </a:solidFill>
              </a:rPr>
              <a:t>Emergency Medicine</a:t>
            </a:r>
            <a:endParaRPr lang="en-US" sz="1600" dirty="0" smtClean="0">
              <a:solidFill>
                <a:srgbClr val="000000"/>
              </a:solidFill>
            </a:endParaRPr>
          </a:p>
          <a:p>
            <a:pPr marL="742950" lvl="1" indent="-285750">
              <a:buFont typeface="Courier New"/>
              <a:buChar char="o"/>
            </a:pPr>
            <a:r>
              <a:rPr lang="en-US" sz="1600" dirty="0" smtClean="0">
                <a:solidFill>
                  <a:srgbClr val="000000"/>
                </a:solidFill>
              </a:rPr>
              <a:t>Gastroenterology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600" dirty="0">
                <a:solidFill>
                  <a:srgbClr val="000000"/>
                </a:solidFill>
              </a:rPr>
              <a:t>General Internal Medicine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600" dirty="0" smtClean="0">
                <a:solidFill>
                  <a:srgbClr val="000000"/>
                </a:solidFill>
              </a:rPr>
              <a:t>Infectious </a:t>
            </a:r>
            <a:r>
              <a:rPr lang="en-US" sz="1600" dirty="0">
                <a:solidFill>
                  <a:srgbClr val="000000"/>
                </a:solidFill>
              </a:rPr>
              <a:t>Diseases	</a:t>
            </a:r>
            <a:endParaRPr lang="en-US" sz="1600" dirty="0" smtClean="0">
              <a:solidFill>
                <a:srgbClr val="000000"/>
              </a:solidFill>
            </a:endParaRPr>
          </a:p>
          <a:p>
            <a:pPr marL="742950" lvl="1" indent="-285750">
              <a:buFont typeface="Courier New"/>
              <a:buChar char="o"/>
            </a:pPr>
            <a:r>
              <a:rPr lang="en-US" sz="1600" dirty="0">
                <a:solidFill>
                  <a:srgbClr val="000000"/>
                </a:solidFill>
              </a:rPr>
              <a:t>Obstetrics and </a:t>
            </a:r>
            <a:r>
              <a:rPr lang="en-US" sz="1600" dirty="0" smtClean="0">
                <a:solidFill>
                  <a:srgbClr val="000000"/>
                </a:solidFill>
              </a:rPr>
              <a:t>Gynecology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600" dirty="0" smtClean="0">
                <a:solidFill>
                  <a:srgbClr val="000000"/>
                </a:solidFill>
              </a:rPr>
              <a:t>Orthopedic </a:t>
            </a:r>
            <a:r>
              <a:rPr lang="en-US" sz="1600" dirty="0">
                <a:solidFill>
                  <a:srgbClr val="000000"/>
                </a:solidFill>
              </a:rPr>
              <a:t>Surgery	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600" dirty="0">
                <a:solidFill>
                  <a:srgbClr val="000000"/>
                </a:solidFill>
              </a:rPr>
              <a:t>Pathology and Laboratory </a:t>
            </a:r>
            <a:r>
              <a:rPr lang="en-US" sz="1600" dirty="0" smtClean="0">
                <a:solidFill>
                  <a:srgbClr val="000000"/>
                </a:solidFill>
              </a:rPr>
              <a:t>Medicine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600" dirty="0" smtClean="0">
                <a:solidFill>
                  <a:srgbClr val="000000"/>
                </a:solidFill>
              </a:rPr>
              <a:t>Pediatrics</a:t>
            </a:r>
            <a:endParaRPr lang="en-US" sz="1600" dirty="0">
              <a:solidFill>
                <a:srgbClr val="000000"/>
              </a:solidFill>
            </a:endParaRPr>
          </a:p>
          <a:p>
            <a:pPr marL="742950" lvl="1" indent="-285750">
              <a:buFont typeface="Courier New"/>
              <a:buChar char="o"/>
            </a:pPr>
            <a:r>
              <a:rPr lang="en-US" sz="1600" dirty="0" smtClean="0">
                <a:solidFill>
                  <a:srgbClr val="000000"/>
                </a:solidFill>
              </a:rPr>
              <a:t>Pulmonary </a:t>
            </a:r>
            <a:r>
              <a:rPr lang="en-US" sz="1600" dirty="0">
                <a:solidFill>
                  <a:srgbClr val="000000"/>
                </a:solidFill>
              </a:rPr>
              <a:t>and Critical Care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600" dirty="0" smtClean="0">
                <a:solidFill>
                  <a:srgbClr val="000000"/>
                </a:solidFill>
              </a:rPr>
              <a:t>Neurology</a:t>
            </a:r>
            <a:r>
              <a:rPr lang="en-US" sz="1600" dirty="0">
                <a:solidFill>
                  <a:srgbClr val="000000"/>
                </a:solidFill>
              </a:rPr>
              <a:t>	</a:t>
            </a:r>
            <a:endParaRPr lang="en-US" sz="1600" dirty="0" smtClean="0">
              <a:solidFill>
                <a:srgbClr val="000000"/>
              </a:solidFill>
            </a:endParaRPr>
          </a:p>
          <a:p>
            <a:pPr marL="742950" lvl="1" indent="-285750">
              <a:buFont typeface="Courier New"/>
              <a:buChar char="o"/>
            </a:pPr>
            <a:r>
              <a:rPr lang="en-US" sz="1600" dirty="0" smtClean="0">
                <a:solidFill>
                  <a:srgbClr val="000000"/>
                </a:solidFill>
              </a:rPr>
              <a:t>Psychiatry</a:t>
            </a:r>
            <a:r>
              <a:rPr lang="en-US" sz="1600" dirty="0">
                <a:solidFill>
                  <a:srgbClr val="000000"/>
                </a:solidFill>
              </a:rPr>
              <a:t>		</a:t>
            </a:r>
            <a:endParaRPr lang="en-US" sz="1600" dirty="0" smtClean="0">
              <a:solidFill>
                <a:srgbClr val="000000"/>
              </a:solidFill>
            </a:endParaRPr>
          </a:p>
          <a:p>
            <a:pPr marL="742950" lvl="1" indent="-285750">
              <a:buFont typeface="Courier New"/>
              <a:buChar char="o"/>
            </a:pPr>
            <a:r>
              <a:rPr lang="en-US" sz="1600" dirty="0" smtClean="0">
                <a:solidFill>
                  <a:srgbClr val="000000"/>
                </a:solidFill>
              </a:rPr>
              <a:t>Radiation Oncology</a:t>
            </a:r>
            <a:r>
              <a:rPr lang="en-US" sz="1600" dirty="0">
                <a:solidFill>
                  <a:srgbClr val="000000"/>
                </a:solidFill>
              </a:rPr>
              <a:t>	</a:t>
            </a:r>
            <a:endParaRPr lang="en-US" sz="1600" dirty="0" smtClean="0">
              <a:solidFill>
                <a:srgbClr val="000000"/>
              </a:solidFill>
            </a:endParaRPr>
          </a:p>
          <a:p>
            <a:pPr marL="742950" lvl="1" indent="-285750">
              <a:buFont typeface="Courier New"/>
              <a:buChar char="o"/>
            </a:pPr>
            <a:r>
              <a:rPr lang="en-US" sz="1600" dirty="0" smtClean="0">
                <a:solidFill>
                  <a:srgbClr val="000000"/>
                </a:solidFill>
              </a:rPr>
              <a:t>Rheumatology</a:t>
            </a:r>
            <a:r>
              <a:rPr lang="en-US" sz="1600" dirty="0">
                <a:solidFill>
                  <a:srgbClr val="000000"/>
                </a:solidFill>
              </a:rPr>
              <a:t>	</a:t>
            </a:r>
            <a:endParaRPr lang="en-US" sz="1600" dirty="0" smtClean="0">
              <a:solidFill>
                <a:srgbClr val="000000"/>
              </a:solidFill>
            </a:endParaRPr>
          </a:p>
          <a:p>
            <a:pPr marL="742950" lvl="1" indent="-285750">
              <a:buFont typeface="Courier New"/>
              <a:buChar char="o"/>
            </a:pPr>
            <a:r>
              <a:rPr lang="en-US" sz="1600" dirty="0" smtClean="0">
                <a:solidFill>
                  <a:srgbClr val="000000"/>
                </a:solidFill>
              </a:rPr>
              <a:t>Urology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532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647700"/>
            <a:ext cx="8577263" cy="509588"/>
          </a:xfrm>
        </p:spPr>
        <p:txBody>
          <a:bodyPr/>
          <a:lstStyle/>
          <a:p>
            <a:r>
              <a:rPr lang="en-US" dirty="0" smtClean="0"/>
              <a:t>Examples (of Larger Studies)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443090"/>
              </p:ext>
            </p:extLst>
          </p:nvPr>
        </p:nvGraphicFramePr>
        <p:xfrm>
          <a:off x="411024" y="1267457"/>
          <a:ext cx="8418940" cy="3236153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999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6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38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471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Investigator(s)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Funding 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Length of Study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310"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Drug-Drug</a:t>
                      </a:r>
                      <a:r>
                        <a:rPr lang="en-US" sz="1300" baseline="0" dirty="0" smtClean="0"/>
                        <a:t> Interactions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Hennessy/Leonard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NIH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Multiple projects, many years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717"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Dermatology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Margolis/Gelfand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Department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aseline="0" dirty="0" smtClean="0"/>
                        <a:t>5th</a:t>
                      </a:r>
                      <a:r>
                        <a:rPr lang="en-US" sz="1300" dirty="0" smtClean="0"/>
                        <a:t> year, ongoing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717"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FMT</a:t>
                      </a:r>
                      <a:r>
                        <a:rPr lang="en-US" sz="1300" baseline="0" dirty="0" smtClean="0"/>
                        <a:t> Registry Support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Lewis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NIH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4</a:t>
                      </a:r>
                      <a:r>
                        <a:rPr lang="en-US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300" baseline="0" dirty="0" smtClean="0"/>
                        <a:t> year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921871"/>
                  </a:ext>
                </a:extLst>
              </a:tr>
              <a:tr h="354717"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REGAIN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Neuman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PCORI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6th</a:t>
                      </a:r>
                      <a:r>
                        <a:rPr lang="en-US" sz="1300" dirty="0" smtClean="0"/>
                        <a:t> year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9100061"/>
                  </a:ext>
                </a:extLst>
              </a:tr>
              <a:tr h="354717"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CART-19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June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Novartis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7th year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7721595"/>
                  </a:ext>
                </a:extLst>
              </a:tr>
              <a:tr h="354717"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MAPP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Landis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NIDDK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13th year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800856"/>
                  </a:ext>
                </a:extLst>
              </a:tr>
              <a:tr h="354717"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T-Trials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Snyder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NIH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12th year</a:t>
                      </a:r>
                      <a:r>
                        <a:rPr lang="en-US" sz="1300" baseline="0" dirty="0" smtClean="0"/>
                        <a:t> 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201272"/>
                  </a:ext>
                </a:extLst>
              </a:tr>
              <a:tr h="361781"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American Heart Assoc.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AHA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AHA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13 years, ongoing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9639231"/>
      </p:ext>
    </p:extLst>
  </p:cSld>
  <p:clrMapOvr>
    <a:masterClrMapping/>
  </p:clrMapOvr>
</p:sld>
</file>

<file path=ppt/theme/theme1.xml><?xml version="1.0" encoding="utf-8"?>
<a:theme xmlns:a="http://schemas.openxmlformats.org/drawingml/2006/main" name="Perelman School of Medicine Template 2011">
  <a:themeElements>
    <a:clrScheme name="Perelman School of Medicine Template 2011 10">
      <a:dk1>
        <a:srgbClr val="000000"/>
      </a:dk1>
      <a:lt1>
        <a:srgbClr val="FFFFFF"/>
      </a:lt1>
      <a:dk2>
        <a:srgbClr val="800000"/>
      </a:dk2>
      <a:lt2>
        <a:srgbClr val="C0C0C0"/>
      </a:lt2>
      <a:accent1>
        <a:srgbClr val="0099E6"/>
      </a:accent1>
      <a:accent2>
        <a:srgbClr val="F6C700"/>
      </a:accent2>
      <a:accent3>
        <a:srgbClr val="FFFFFF"/>
      </a:accent3>
      <a:accent4>
        <a:srgbClr val="000000"/>
      </a:accent4>
      <a:accent5>
        <a:srgbClr val="AACAF0"/>
      </a:accent5>
      <a:accent6>
        <a:srgbClr val="DFB400"/>
      </a:accent6>
      <a:hlink>
        <a:srgbClr val="003399"/>
      </a:hlink>
      <a:folHlink>
        <a:srgbClr val="6600CC"/>
      </a:folHlink>
    </a:clrScheme>
    <a:fontScheme name="Perelman School of Medicine Template 201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erelman School of Medicine Template 201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elman School of Medicine Template 2011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8">
        <a:dk1>
          <a:srgbClr val="4A85FA"/>
        </a:dk1>
        <a:lt1>
          <a:srgbClr val="FFFFFF"/>
        </a:lt1>
        <a:dk2>
          <a:srgbClr val="001D3A"/>
        </a:dk2>
        <a:lt2>
          <a:srgbClr val="003366"/>
        </a:lt2>
        <a:accent1>
          <a:srgbClr val="A66E5A"/>
        </a:accent1>
        <a:accent2>
          <a:srgbClr val="BA003E"/>
        </a:accent2>
        <a:accent3>
          <a:srgbClr val="AAABAE"/>
        </a:accent3>
        <a:accent4>
          <a:srgbClr val="DADADA"/>
        </a:accent4>
        <a:accent5>
          <a:srgbClr val="D0BAB5"/>
        </a:accent5>
        <a:accent6>
          <a:srgbClr val="A80037"/>
        </a:accent6>
        <a:hlink>
          <a:srgbClr val="666633"/>
        </a:hlink>
        <a:folHlink>
          <a:srgbClr val="FEC42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elman School of Medicine Template 2011 9">
        <a:dk1>
          <a:srgbClr val="000000"/>
        </a:dk1>
        <a:lt1>
          <a:srgbClr val="FFFFFF"/>
        </a:lt1>
        <a:dk2>
          <a:srgbClr val="A20000"/>
        </a:dk2>
        <a:lt2>
          <a:srgbClr val="C0C0C0"/>
        </a:lt2>
        <a:accent1>
          <a:srgbClr val="0099E6"/>
        </a:accent1>
        <a:accent2>
          <a:srgbClr val="F6C700"/>
        </a:accent2>
        <a:accent3>
          <a:srgbClr val="FFFFFF"/>
        </a:accent3>
        <a:accent4>
          <a:srgbClr val="000000"/>
        </a:accent4>
        <a:accent5>
          <a:srgbClr val="AACAF0"/>
        </a:accent5>
        <a:accent6>
          <a:srgbClr val="DFB400"/>
        </a:accent6>
        <a:hlink>
          <a:srgbClr val="0033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10">
        <a:dk1>
          <a:srgbClr val="000000"/>
        </a:dk1>
        <a:lt1>
          <a:srgbClr val="FFFFFF"/>
        </a:lt1>
        <a:dk2>
          <a:srgbClr val="800000"/>
        </a:dk2>
        <a:lt2>
          <a:srgbClr val="C0C0C0"/>
        </a:lt2>
        <a:accent1>
          <a:srgbClr val="0099E6"/>
        </a:accent1>
        <a:accent2>
          <a:srgbClr val="F6C700"/>
        </a:accent2>
        <a:accent3>
          <a:srgbClr val="FFFFFF"/>
        </a:accent3>
        <a:accent4>
          <a:srgbClr val="000000"/>
        </a:accent4>
        <a:accent5>
          <a:srgbClr val="AACAF0"/>
        </a:accent5>
        <a:accent6>
          <a:srgbClr val="DFB400"/>
        </a:accent6>
        <a:hlink>
          <a:srgbClr val="0033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21979</TotalTime>
  <Pages>32</Pages>
  <Words>853</Words>
  <Application>Microsoft Office PowerPoint</Application>
  <PresentationFormat>Letter Paper (8.5x11 in)</PresentationFormat>
  <Paragraphs>186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ＭＳ Ｐゴシック</vt:lpstr>
      <vt:lpstr>Arial</vt:lpstr>
      <vt:lpstr>Courier New</vt:lpstr>
      <vt:lpstr>Franklin Gothic Book</vt:lpstr>
      <vt:lpstr>Wingdings</vt:lpstr>
      <vt:lpstr>Perelman School of Medicine Template 2011</vt:lpstr>
      <vt:lpstr>Biostatistics Analysis Center</vt:lpstr>
      <vt:lpstr>Overview and Mission</vt:lpstr>
      <vt:lpstr>The Basics</vt:lpstr>
      <vt:lpstr>PowerPoint Presentation</vt:lpstr>
      <vt:lpstr>Working with the BAC</vt:lpstr>
      <vt:lpstr>Summary of Services</vt:lpstr>
      <vt:lpstr>Benefits of Working With the BAC</vt:lpstr>
      <vt:lpstr>Some Departments Supported by the BAC</vt:lpstr>
      <vt:lpstr>Examples (of Larger Studies)</vt:lpstr>
      <vt:lpstr>Detailed Examples (1)</vt:lpstr>
      <vt:lpstr>Detailed Examples (2)</vt:lpstr>
      <vt:lpstr>Contact Us</vt:lpstr>
      <vt:lpstr>www.upennbac.org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PWheeler</dc:creator>
  <cp:lastModifiedBy>Janine Pritchard</cp:lastModifiedBy>
  <cp:revision>983</cp:revision>
  <cp:lastPrinted>2017-10-04T16:37:35Z</cp:lastPrinted>
  <dcterms:created xsi:type="dcterms:W3CDTF">2006-02-16T01:55:53Z</dcterms:created>
  <dcterms:modified xsi:type="dcterms:W3CDTF">2020-09-24T19:08:42Z</dcterms:modified>
</cp:coreProperties>
</file>